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bg>
      <p:bgPr>
        <a:solidFill>
          <a:schemeClr val="accent1">
            <a:hueOff val="114395"/>
            <a:lumOff val="-24975"/>
          </a:schemeClr>
        </a:solidFill>
      </p:bgPr>
    </p:bg>
    <p:spTree>
      <p:nvGrpSpPr>
        <p:cNvPr id="1" name=""/>
        <p:cNvGrpSpPr/>
        <p:nvPr/>
      </p:nvGrpSpPr>
      <p:grpSpPr>
        <a:xfrm>
          <a:off x="0" y="0"/>
          <a:ext cx="0" cy="0"/>
          <a:chOff x="0" y="0"/>
          <a:chExt cx="0" cy="0"/>
        </a:xfrm>
      </p:grpSpPr>
      <p:sp>
        <p:nvSpPr>
          <p:cNvPr id="12"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3"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4"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0" defTabSz="825500">
              <a:lnSpc>
                <a:spcPct val="100000"/>
              </a:lnSpc>
              <a:spcBef>
                <a:spcPts val="0"/>
              </a:spcBef>
              <a:buSzTx/>
              <a:buNone/>
              <a:defRPr b="1" sz="5500">
                <a:solidFill>
                  <a:srgbClr val="FFFFFF"/>
                </a:solidFill>
              </a:defRPr>
            </a:lvl2pPr>
            <a:lvl3pPr marL="0" indent="0" defTabSz="825500">
              <a:lnSpc>
                <a:spcPct val="100000"/>
              </a:lnSpc>
              <a:spcBef>
                <a:spcPts val="0"/>
              </a:spcBef>
              <a:buSzTx/>
              <a:buNone/>
              <a:defRPr b="1" sz="5500">
                <a:solidFill>
                  <a:srgbClr val="FFFFFF"/>
                </a:solidFill>
              </a:defRPr>
            </a:lvl3pPr>
            <a:lvl4pPr marL="0" indent="0" defTabSz="825500">
              <a:lnSpc>
                <a:spcPct val="100000"/>
              </a:lnSpc>
              <a:spcBef>
                <a:spcPts val="0"/>
              </a:spcBef>
              <a:buSzTx/>
              <a:buNone/>
              <a:defRPr b="1" sz="5500">
                <a:solidFill>
                  <a:srgbClr val="FFFFFF"/>
                </a:solidFill>
              </a:defRPr>
            </a:lvl4pPr>
            <a:lvl5pPr marL="0" indent="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15"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spTree>
      <p:nvGrpSpPr>
        <p:cNvPr id="1" name=""/>
        <p:cNvGrpSpPr/>
        <p:nvPr/>
      </p:nvGrpSpPr>
      <p:grpSpPr>
        <a:xfrm>
          <a:off x="0" y="0"/>
          <a:ext cx="0" cy="0"/>
          <a:chOff x="0" y="0"/>
          <a:chExt cx="0" cy="0"/>
        </a:xfrm>
      </p:grpSpPr>
      <p:sp>
        <p:nvSpPr>
          <p:cNvPr id="99"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00"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spTree>
      <p:nvGrpSpPr>
        <p:cNvPr id="1" name=""/>
        <p:cNvGrpSpPr/>
        <p:nvPr/>
      </p:nvGrpSpPr>
      <p:grpSpPr>
        <a:xfrm>
          <a:off x="0" y="0"/>
          <a:ext cx="0" cy="0"/>
          <a:chOff x="0" y="0"/>
          <a:chExt cx="0" cy="0"/>
        </a:xfrm>
      </p:grpSpPr>
      <p:sp>
        <p:nvSpPr>
          <p:cNvPr id="107"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9"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16"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7"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469900">
              <a:spcBef>
                <a:spcPts val="0"/>
              </a:spcBef>
              <a:buSzTx/>
              <a:buNone/>
              <a:defRPr spc="-170" sz="8500">
                <a:latin typeface="Helvetica Neue Medium"/>
                <a:ea typeface="Helvetica Neue Medium"/>
                <a:cs typeface="Helvetica Neue Medium"/>
                <a:sym typeface="Helvetica Neue Medium"/>
              </a:defRPr>
            </a:lvl2pPr>
            <a:lvl3pPr marL="638923" indent="-469900">
              <a:spcBef>
                <a:spcPts val="0"/>
              </a:spcBef>
              <a:buSzTx/>
              <a:buNone/>
              <a:defRPr spc="-170" sz="8500">
                <a:latin typeface="Helvetica Neue Medium"/>
                <a:ea typeface="Helvetica Neue Medium"/>
                <a:cs typeface="Helvetica Neue Medium"/>
                <a:sym typeface="Helvetica Neue Medium"/>
              </a:defRPr>
            </a:lvl3pPr>
            <a:lvl4pPr marL="638923" indent="-469900">
              <a:spcBef>
                <a:spcPts val="0"/>
              </a:spcBef>
              <a:buSzTx/>
              <a:buNone/>
              <a:defRPr spc="-170" sz="8500">
                <a:latin typeface="Helvetica Neue Medium"/>
                <a:ea typeface="Helvetica Neue Medium"/>
                <a:cs typeface="Helvetica Neue Medium"/>
                <a:sym typeface="Helvetica Neue Medium"/>
              </a:defRPr>
            </a:lvl4pPr>
            <a:lvl5pPr marL="638923" indent="-469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8"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125"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6"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7"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8"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35"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6" name="Slide Number"/>
          <p:cNvSpPr txBox="1"/>
          <p:nvPr>
            <p:ph type="sldNum" sz="quarter" idx="2"/>
          </p:nvPr>
        </p:nvSpPr>
        <p:spPr>
          <a:xfrm>
            <a:off x="12001499" y="13080999"/>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3"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50" name="Slide Title"/>
          <p:cNvSpPr txBox="1"/>
          <p:nvPr>
            <p:ph type="title" hasCustomPrompt="1"/>
          </p:nvPr>
        </p:nvSpPr>
        <p:spPr>
          <a:prstGeom prst="rect">
            <a:avLst/>
          </a:prstGeom>
        </p:spPr>
        <p:txBody>
          <a:bodyPr/>
          <a:lstStyle/>
          <a:p>
            <a:pPr/>
            <a:r>
              <a:t>Slide Title</a:t>
            </a:r>
          </a:p>
        </p:txBody>
      </p:sp>
      <p:sp>
        <p:nvSpPr>
          <p:cNvPr id="151"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153"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2"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3"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4"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5"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6"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spTree>
      <p:nvGrpSpPr>
        <p:cNvPr id="1" name=""/>
        <p:cNvGrpSpPr/>
        <p:nvPr/>
      </p:nvGrpSpPr>
      <p:grpSpPr>
        <a:xfrm>
          <a:off x="0" y="0"/>
          <a:ext cx="0" cy="0"/>
          <a:chOff x="0" y="0"/>
          <a:chExt cx="0" cy="0"/>
        </a:xfrm>
      </p:grpSpPr>
      <p:sp>
        <p:nvSpPr>
          <p:cNvPr id="33"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4"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5"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6" name="Slide Number"/>
          <p:cNvSpPr txBox="1"/>
          <p:nvPr>
            <p:ph type="sldNum" sz="quarter" idx="2"/>
          </p:nvPr>
        </p:nvSpPr>
        <p:spPr>
          <a:xfrm>
            <a:off x="12001499" y="13085233"/>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3" name="Slide Title"/>
          <p:cNvSpPr txBox="1"/>
          <p:nvPr>
            <p:ph type="title" hasCustomPrompt="1"/>
          </p:nvPr>
        </p:nvSpPr>
        <p:spPr>
          <a:prstGeom prst="rect">
            <a:avLst/>
          </a:prstGeom>
        </p:spPr>
        <p:txBody>
          <a:bodyPr/>
          <a:lstStyle/>
          <a:p>
            <a:pPr/>
            <a:r>
              <a:t>Slide Title</a:t>
            </a:r>
          </a:p>
        </p:txBody>
      </p:sp>
      <p:sp>
        <p:nvSpPr>
          <p:cNvPr id="44"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5"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53"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4"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3"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4"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5"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chemeClr val="accent1">
            <a:hueOff val="114395"/>
            <a:lumOff val="-24975"/>
          </a:schemeClr>
        </a:solidFill>
      </p:bgPr>
    </p:bg>
    <p:spTree>
      <p:nvGrpSpPr>
        <p:cNvPr id="1" name=""/>
        <p:cNvGrpSpPr/>
        <p:nvPr/>
      </p:nvGrpSpPr>
      <p:grpSpPr>
        <a:xfrm>
          <a:off x="0" y="0"/>
          <a:ext cx="0" cy="0"/>
          <a:chOff x="0" y="0"/>
          <a:chExt cx="0" cy="0"/>
        </a:xfrm>
      </p:grpSpPr>
      <p:sp>
        <p:nvSpPr>
          <p:cNvPr id="7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3" name="Slide Number"/>
          <p:cNvSpPr txBox="1"/>
          <p:nvPr>
            <p:ph type="sldNum" sz="quarter" idx="2"/>
          </p:nvPr>
        </p:nvSpPr>
        <p:spPr>
          <a:xfrm>
            <a:off x="12001499" y="13085233"/>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0"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1"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sp>
        <p:nvSpPr>
          <p:cNvPr id="89"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90"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1"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0" defTabSz="825500">
              <a:lnSpc>
                <a:spcPct val="100000"/>
              </a:lnSpc>
              <a:spcBef>
                <a:spcPts val="1800"/>
              </a:spcBef>
              <a:buSzTx/>
              <a:buNone/>
              <a:defRPr spc="-55" sz="5500"/>
            </a:lvl2pPr>
            <a:lvl3pPr marL="0" indent="0" defTabSz="825500">
              <a:lnSpc>
                <a:spcPct val="100000"/>
              </a:lnSpc>
              <a:spcBef>
                <a:spcPts val="1800"/>
              </a:spcBef>
              <a:buSzTx/>
              <a:buNone/>
              <a:defRPr spc="-55" sz="5500"/>
            </a:lvl3pPr>
            <a:lvl4pPr marL="0" indent="0" defTabSz="825500">
              <a:lnSpc>
                <a:spcPct val="100000"/>
              </a:lnSpc>
              <a:spcBef>
                <a:spcPts val="1800"/>
              </a:spcBef>
              <a:buSzTx/>
              <a:buNone/>
              <a:defRPr spc="-55" sz="5500"/>
            </a:lvl4pPr>
            <a:lvl5pPr marL="0" indent="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2" name="Slide Number"/>
          <p:cNvSpPr txBox="1"/>
          <p:nvPr>
            <p:ph type="sldNum" sz="quarter" idx="2"/>
          </p:nvPr>
        </p:nvSpPr>
        <p:spPr>
          <a:xfrm>
            <a:off x="12001499" y="13080999"/>
            <a:ext cx="368505" cy="374600"/>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The University of Texas at San Antonio    |     Department of Computer Science      |       CS-CURE"/>
          <p:cNvSpPr txBox="1"/>
          <p:nvPr/>
        </p:nvSpPr>
        <p:spPr>
          <a:xfrm>
            <a:off x="115431" y="13214655"/>
            <a:ext cx="23300945" cy="473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solidFill>
                  <a:srgbClr val="929292"/>
                </a:solidFill>
              </a:defRPr>
            </a:lvl1pPr>
          </a:lstStyle>
          <a:p>
            <a:pPr/>
            <a:r>
              <a:t>The University of Texas at San Antonio    |     Department of Computer Science      |       CS-CURE</a:t>
            </a:r>
          </a:p>
        </p:txBody>
      </p:sp>
      <p:sp>
        <p:nvSpPr>
          <p:cNvPr id="5" name="Slide Number"/>
          <p:cNvSpPr txBox="1"/>
          <p:nvPr>
            <p:ph type="sldNum" sz="quarter" idx="2"/>
          </p:nvPr>
        </p:nvSpPr>
        <p:spPr>
          <a:xfrm>
            <a:off x="23679127" y="13264211"/>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solidFill>
                  <a:srgbClr val="5E5E5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Relationship Id="rId3" Type="http://schemas.openxmlformats.org/officeDocument/2006/relationships/image" Target="../media/image2.png"/><Relationship Id="rId4" Type="http://schemas.openxmlformats.org/officeDocument/2006/relationships/hyperlink" Target="https://www.darpa.mil/work-with-us/heilmeier-catechism"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research.utsa.edu/fund-dev/find-funding/" TargetMode="External"/><Relationship Id="rId3" Type="http://schemas.openxmlformats.org/officeDocument/2006/relationships/image" Target="../media/image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nsf.gov/funding" TargetMode="External"/><Relationship Id="rId3" Type="http://schemas.openxmlformats.org/officeDocument/2006/relationships/image" Target="../media/image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sciences.utsa.edu/faculty/profiles/tabar-maryam.html"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Amanda Fernandez, Ph.D…"/>
          <p:cNvSpPr txBox="1"/>
          <p:nvPr>
            <p:ph type="body" idx="21"/>
          </p:nvPr>
        </p:nvSpPr>
        <p:spPr>
          <a:xfrm>
            <a:off x="1206499" y="11839048"/>
            <a:ext cx="11119096" cy="1385058"/>
          </a:xfrm>
          <a:prstGeom prst="rect">
            <a:avLst/>
          </a:prstGeom>
          <a:extLst>
            <a:ext uri="{C572A759-6A51-4108-AA02-DFA0A04FC94B}">
              <ma14:wrappingTextBoxFlag xmlns:ma14="http://schemas.microsoft.com/office/mac/drawingml/2011/main" val="1"/>
            </a:ext>
          </a:extLst>
        </p:spPr>
        <p:txBody>
          <a:bodyPr/>
          <a:lstStyle/>
          <a:p>
            <a:pPr/>
            <a:r>
              <a:t>Amanda Fernandez, Ph.D</a:t>
            </a:r>
          </a:p>
          <a:p>
            <a:pPr>
              <a:defRPr b="0"/>
            </a:pPr>
            <a:r>
              <a:t>UTSA Department of Computer Science</a:t>
            </a:r>
          </a:p>
        </p:txBody>
      </p:sp>
      <p:sp>
        <p:nvSpPr>
          <p:cNvPr id="163" name="UTSA CS 4593: CS-CURE"/>
          <p:cNvSpPr txBox="1"/>
          <p:nvPr>
            <p:ph type="ctrTitle"/>
          </p:nvPr>
        </p:nvSpPr>
        <p:spPr>
          <a:prstGeom prst="rect">
            <a:avLst/>
          </a:prstGeom>
        </p:spPr>
        <p:txBody>
          <a:bodyPr/>
          <a:lstStyle>
            <a:lvl1pPr>
              <a:defRPr>
                <a:effectLst>
                  <a:outerShdw sx="100000" sy="100000" kx="0" ky="0" algn="b" rotWithShape="0" blurRad="12700" dist="63500" dir="18900000">
                    <a:srgbClr val="000000"/>
                  </a:outerShdw>
                </a:effectLst>
              </a:defRPr>
            </a:lvl1pPr>
          </a:lstStyle>
          <a:p>
            <a:pPr/>
            <a:r>
              <a:t>UTSA CS 4593: CS-CURE</a:t>
            </a:r>
          </a:p>
        </p:txBody>
      </p:sp>
      <p:sp>
        <p:nvSpPr>
          <p:cNvPr id="164" name="Course-based Undergraduate Research Experience in CS"/>
          <p:cNvSpPr txBox="1"/>
          <p:nvPr>
            <p:ph type="subTitle" sz="quarter" idx="1"/>
          </p:nvPr>
        </p:nvSpPr>
        <p:spPr>
          <a:prstGeom prst="rect">
            <a:avLst/>
          </a:prstGeom>
        </p:spPr>
        <p:txBody>
          <a:bodyPr/>
          <a:lstStyle>
            <a:lvl1pPr>
              <a:defRPr>
                <a:solidFill>
                  <a:schemeClr val="accent4">
                    <a:hueOff val="-1247790"/>
                    <a:lumOff val="-12326"/>
                  </a:schemeClr>
                </a:solidFill>
                <a:effectLst>
                  <a:outerShdw sx="100000" sy="100000" kx="0" ky="0" algn="b" rotWithShape="0" blurRad="12700" dist="63500" dir="18900000">
                    <a:srgbClr val="000000"/>
                  </a:outerShdw>
                </a:effectLst>
              </a:defRPr>
            </a:lvl1pPr>
          </a:lstStyle>
          <a:p>
            <a:pPr/>
            <a:r>
              <a:t>Course-based Undergraduate Research Experience in CS</a:t>
            </a:r>
          </a:p>
        </p:txBody>
      </p:sp>
      <p:sp>
        <p:nvSpPr>
          <p:cNvPr id="165" name="Spring 2024"/>
          <p:cNvSpPr txBox="1"/>
          <p:nvPr/>
        </p:nvSpPr>
        <p:spPr>
          <a:xfrm>
            <a:off x="14675581" y="12490367"/>
            <a:ext cx="850192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defTabSz="825500">
              <a:lnSpc>
                <a:spcPct val="100000"/>
              </a:lnSpc>
              <a:spcBef>
                <a:spcPts val="0"/>
              </a:spcBef>
              <a:defRPr b="1" sz="3600">
                <a:solidFill>
                  <a:srgbClr val="FFFFFF"/>
                </a:solidFill>
              </a:defRPr>
            </a:lvl1pPr>
          </a:lstStyle>
          <a:p>
            <a:pPr/>
            <a:r>
              <a:t>Spring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esearch Design"/>
          <p:cNvSpPr txBox="1"/>
          <p:nvPr>
            <p:ph type="title"/>
          </p:nvPr>
        </p:nvSpPr>
        <p:spPr>
          <a:prstGeom prst="rect">
            <a:avLst/>
          </a:prstGeom>
        </p:spPr>
        <p:txBody>
          <a:bodyPr/>
          <a:lstStyle/>
          <a:p>
            <a:pPr/>
            <a:r>
              <a:t>Research Design</a:t>
            </a:r>
          </a:p>
        </p:txBody>
      </p:sp>
      <p:sp>
        <p:nvSpPr>
          <p:cNvPr id="216" name="Examp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Example</a:t>
            </a:r>
          </a:p>
        </p:txBody>
      </p:sp>
      <p:sp>
        <p:nvSpPr>
          <p:cNvPr id="217" name="Problem statement…"/>
          <p:cNvSpPr txBox="1"/>
          <p:nvPr>
            <p:ph type="body" idx="1"/>
          </p:nvPr>
        </p:nvSpPr>
        <p:spPr>
          <a:prstGeom prst="rect">
            <a:avLst/>
          </a:prstGeom>
        </p:spPr>
        <p:txBody>
          <a:bodyPr/>
          <a:lstStyle/>
          <a:p>
            <a:pPr>
              <a:lnSpc>
                <a:spcPct val="280000"/>
              </a:lnSpc>
              <a:defRPr b="1"/>
            </a:pPr>
            <a:r>
              <a:t>Problem statement</a:t>
            </a:r>
          </a:p>
          <a:p>
            <a:pPr>
              <a:lnSpc>
                <a:spcPct val="280000"/>
              </a:lnSpc>
              <a:defRPr b="1"/>
            </a:pPr>
            <a:r>
              <a:t>Research questions</a:t>
            </a:r>
          </a:p>
          <a:p>
            <a:pPr>
              <a:lnSpc>
                <a:spcPct val="280000"/>
              </a:lnSpc>
              <a:defRPr b="1"/>
            </a:pPr>
            <a:r>
              <a:t>Methodology</a:t>
            </a:r>
          </a:p>
        </p:txBody>
      </p:sp>
      <p:sp>
        <p:nvSpPr>
          <p:cNvPr id="2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9" name="Recommender systems play a crucial role in various online platforms, but limited transparency can lead to user distrust and concerns about bias. This research aims to investigate the effectiveness of Explainable AI (XAI) techniques in enhancing trust in "/>
          <p:cNvSpPr txBox="1"/>
          <p:nvPr/>
        </p:nvSpPr>
        <p:spPr>
          <a:xfrm>
            <a:off x="2564599" y="5161400"/>
            <a:ext cx="21576311" cy="72806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just">
              <a:lnSpc>
                <a:spcPct val="100000"/>
              </a:lnSpc>
              <a:buSzPct val="123000"/>
              <a:buChar char="•"/>
              <a:defRPr sz="3800"/>
            </a:pPr>
            <a:r>
              <a:rPr>
                <a:latin typeface="Helvetica Neue Thin"/>
                <a:ea typeface="Helvetica Neue Thin"/>
                <a:cs typeface="Helvetica Neue Thin"/>
                <a:sym typeface="Helvetica Neue Thin"/>
              </a:rPr>
              <a:t>Recommender systems play a crucial role in various online platforms, but limited transparency can lead to user distrust and concerns about bias. This research aims to investigate the effectiveness of Explainable AI (XAI) techniques in enhancing trust in recommender systems.</a:t>
            </a:r>
            <a:endParaRPr>
              <a:latin typeface="Helvetica Neue Thin"/>
              <a:ea typeface="Helvetica Neue Thin"/>
              <a:cs typeface="Helvetica Neue Thin"/>
              <a:sym typeface="Helvetica Neue Thin"/>
            </a:endParaRPr>
          </a:p>
          <a:p>
            <a:pPr marL="609600" indent="-609600" algn="just">
              <a:lnSpc>
                <a:spcPct val="70000"/>
              </a:lnSpc>
              <a:spcBef>
                <a:spcPts val="4300"/>
              </a:spcBef>
              <a:buSzPct val="123000"/>
              <a:buChar char="•"/>
              <a:defRPr sz="3800"/>
            </a:pPr>
            <a:r>
              <a:rPr>
                <a:latin typeface="Helvetica Neue Thin"/>
                <a:ea typeface="Helvetica Neue Thin"/>
                <a:cs typeface="Helvetica Neue Thin"/>
                <a:sym typeface="Helvetica Neue Thin"/>
              </a:rPr>
              <a:t>Does increased understanding through XAI techniques lead to greater trust in the recommender system and user satisfaction? </a:t>
            </a:r>
            <a:endParaRPr>
              <a:latin typeface="Helvetica Neue Thin"/>
              <a:ea typeface="Helvetica Neue Thin"/>
              <a:cs typeface="Helvetica Neue Thin"/>
              <a:sym typeface="Helvetica Neue Thin"/>
            </a:endParaRPr>
          </a:p>
          <a:p>
            <a:pPr marL="609600" indent="-609600" algn="just">
              <a:lnSpc>
                <a:spcPct val="100000"/>
              </a:lnSpc>
              <a:spcBef>
                <a:spcPts val="1100"/>
              </a:spcBef>
              <a:buSzPct val="123000"/>
              <a:buChar char="•"/>
              <a:defRPr sz="3800"/>
            </a:pPr>
            <a:r>
              <a:rPr>
                <a:latin typeface="Helvetica Neue Thin"/>
                <a:ea typeface="Helvetica Neue Thin"/>
                <a:cs typeface="Helvetica Neue Thin"/>
                <a:sym typeface="Helvetica Neue Thin"/>
              </a:rPr>
              <a:t>What specific types of XAI explanations are most effective in different user contexts and for various recommendation tasks?</a:t>
            </a:r>
            <a:endParaRPr>
              <a:latin typeface="Helvetica Neue Thin"/>
              <a:ea typeface="Helvetica Neue Thin"/>
              <a:cs typeface="Helvetica Neue Thin"/>
              <a:sym typeface="Helvetica Neue Thin"/>
            </a:endParaRPr>
          </a:p>
          <a:p>
            <a:pPr marL="609600" indent="-609600" algn="just">
              <a:lnSpc>
                <a:spcPct val="100000"/>
              </a:lnSpc>
              <a:buSzPct val="123000"/>
              <a:buChar char="•"/>
              <a:defRPr sz="3800"/>
            </a:pPr>
            <a:r>
              <a:rPr>
                <a:latin typeface="Helvetica Neue Thin"/>
                <a:ea typeface="Helvetica Neue Thin"/>
                <a:cs typeface="Helvetica Neue Thin"/>
                <a:sym typeface="Helvetica Neue Thin"/>
              </a:rPr>
              <a:t>Surveys, experiments, and data analysis*</a:t>
            </a:r>
          </a:p>
        </p:txBody>
      </p:sp>
      <p:sp>
        <p:nvSpPr>
          <p:cNvPr id="220" name="*research methodology to be expanded later"/>
          <p:cNvSpPr txBox="1"/>
          <p:nvPr/>
        </p:nvSpPr>
        <p:spPr>
          <a:xfrm>
            <a:off x="16185322" y="12989644"/>
            <a:ext cx="7135623"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800"/>
            </a:lvl1pPr>
          </a:lstStyle>
          <a:p>
            <a:pPr/>
            <a:r>
              <a:t>*research methodology to be expanded later</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Research Design"/>
          <p:cNvSpPr txBox="1"/>
          <p:nvPr>
            <p:ph type="title"/>
          </p:nvPr>
        </p:nvSpPr>
        <p:spPr>
          <a:prstGeom prst="rect">
            <a:avLst/>
          </a:prstGeom>
        </p:spPr>
        <p:txBody>
          <a:bodyPr/>
          <a:lstStyle/>
          <a:p>
            <a:pPr/>
            <a:r>
              <a:t>Research Design</a:t>
            </a:r>
          </a:p>
        </p:txBody>
      </p:sp>
      <p:sp>
        <p:nvSpPr>
          <p:cNvPr id="223" name="Example typ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Example types</a:t>
            </a:r>
          </a:p>
        </p:txBody>
      </p:sp>
      <p:sp>
        <p:nvSpPr>
          <p:cNvPr id="224" name="Experimental…"/>
          <p:cNvSpPr txBox="1"/>
          <p:nvPr>
            <p:ph type="body" sz="quarter" idx="1"/>
          </p:nvPr>
        </p:nvSpPr>
        <p:spPr>
          <a:xfrm>
            <a:off x="1206500" y="4248504"/>
            <a:ext cx="6864832" cy="8256012"/>
          </a:xfrm>
          <a:prstGeom prst="rect">
            <a:avLst/>
          </a:prstGeom>
        </p:spPr>
        <p:txBody>
          <a:bodyPr/>
          <a:lstStyle/>
          <a:p>
            <a:pPr>
              <a:lnSpc>
                <a:spcPct val="170000"/>
              </a:lnSpc>
              <a:defRPr b="1"/>
            </a:pPr>
            <a:r>
              <a:t>Experimental</a:t>
            </a:r>
          </a:p>
          <a:p>
            <a:pPr>
              <a:lnSpc>
                <a:spcPct val="170000"/>
              </a:lnSpc>
              <a:defRPr b="1"/>
            </a:pPr>
            <a:r>
              <a:t>Observational</a:t>
            </a:r>
          </a:p>
          <a:p>
            <a:pPr>
              <a:lnSpc>
                <a:spcPct val="170000"/>
              </a:lnSpc>
              <a:defRPr b="1"/>
            </a:pPr>
            <a:r>
              <a:t>Case study</a:t>
            </a:r>
          </a:p>
          <a:p>
            <a:pPr>
              <a:lnSpc>
                <a:spcPct val="170000"/>
              </a:lnSpc>
              <a:defRPr b="1"/>
            </a:pPr>
            <a:r>
              <a:t>Survey</a:t>
            </a:r>
          </a:p>
        </p:txBody>
      </p:sp>
      <p:sp>
        <p:nvSpPr>
          <p:cNvPr id="2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The type of research design you choose depends on…"/>
          <p:cNvSpPr/>
          <p:nvPr/>
        </p:nvSpPr>
        <p:spPr>
          <a:xfrm>
            <a:off x="12917110" y="3308624"/>
            <a:ext cx="10071961" cy="8124431"/>
          </a:xfrm>
          <a:prstGeom prst="roundRect">
            <a:avLst>
              <a:gd name="adj" fmla="val 4434"/>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The type of research design you choose depends on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your research questions,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available resources, &amp; the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nature of your inquiry.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Each type offers distinct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advantages &amp; limitations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Experimental Design"/>
          <p:cNvSpPr txBox="1"/>
          <p:nvPr>
            <p:ph type="title"/>
          </p:nvPr>
        </p:nvSpPr>
        <p:spPr>
          <a:prstGeom prst="rect">
            <a:avLst/>
          </a:prstGeom>
        </p:spPr>
        <p:txBody>
          <a:bodyPr/>
          <a:lstStyle/>
          <a:p>
            <a:pPr/>
            <a:r>
              <a:t>Experimental Design</a:t>
            </a:r>
          </a:p>
        </p:txBody>
      </p:sp>
      <p:sp>
        <p:nvSpPr>
          <p:cNvPr id="229" name="Research desig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designs</a:t>
            </a:r>
          </a:p>
        </p:txBody>
      </p:sp>
      <p:sp>
        <p:nvSpPr>
          <p:cNvPr id="230" name="Tests hypotheses by manipulating variables &amp; observing their effects."/>
          <p:cNvSpPr txBox="1"/>
          <p:nvPr>
            <p:ph type="body" sz="quarter" idx="1"/>
          </p:nvPr>
        </p:nvSpPr>
        <p:spPr>
          <a:xfrm>
            <a:off x="4538507" y="4737034"/>
            <a:ext cx="18851398" cy="1433163"/>
          </a:xfrm>
          <a:prstGeom prst="rect">
            <a:avLst/>
          </a:prstGeom>
        </p:spPr>
        <p:txBody>
          <a:bodyPr/>
          <a:lstStyle>
            <a:lvl1pPr marL="0" indent="0">
              <a:lnSpc>
                <a:spcPct val="280000"/>
              </a:lnSpc>
              <a:buSzTx/>
              <a:buNone/>
              <a:defRPr>
                <a:latin typeface="Helvetica Neue Thin"/>
                <a:ea typeface="Helvetica Neue Thin"/>
                <a:cs typeface="Helvetica Neue Thin"/>
                <a:sym typeface="Helvetica Neue Thin"/>
              </a:defRPr>
            </a:lvl1pPr>
          </a:lstStyle>
          <a:p>
            <a:pPr>
              <a:defRPr>
                <a:latin typeface="+mn-lt"/>
                <a:ea typeface="+mn-ea"/>
                <a:cs typeface="+mn-cs"/>
                <a:sym typeface="Helvetica Neue"/>
              </a:defRPr>
            </a:pPr>
            <a:r>
              <a:rPr>
                <a:latin typeface="Helvetica Neue Thin"/>
                <a:ea typeface="Helvetica Neue Thin"/>
                <a:cs typeface="Helvetica Neue Thin"/>
                <a:sym typeface="Helvetica Neue Thin"/>
              </a:rPr>
              <a:t>Tests hypotheses by manipulating variables &amp; observing their effects.</a:t>
            </a:r>
          </a:p>
        </p:txBody>
      </p:sp>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 name="Definition:"/>
          <p:cNvSpPr/>
          <p:nvPr/>
        </p:nvSpPr>
        <p:spPr>
          <a:xfrm>
            <a:off x="913784" y="4768787"/>
            <a:ext cx="3081374" cy="934779"/>
          </a:xfrm>
          <a:prstGeom prst="roundRect">
            <a:avLst>
              <a:gd name="adj" fmla="val 266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Definition:</a:t>
            </a:r>
          </a:p>
        </p:txBody>
      </p:sp>
      <p:sp>
        <p:nvSpPr>
          <p:cNvPr id="233" name="Rationale:"/>
          <p:cNvSpPr/>
          <p:nvPr/>
        </p:nvSpPr>
        <p:spPr>
          <a:xfrm>
            <a:off x="913784" y="7164611"/>
            <a:ext cx="3081374" cy="934780"/>
          </a:xfrm>
          <a:prstGeom prst="roundRect">
            <a:avLst>
              <a:gd name="adj" fmla="val 266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Rationale:</a:t>
            </a:r>
          </a:p>
        </p:txBody>
      </p:sp>
      <p:sp>
        <p:nvSpPr>
          <p:cNvPr id="234" name="Provides strong evidence for causal relationships.…"/>
          <p:cNvSpPr txBox="1"/>
          <p:nvPr/>
        </p:nvSpPr>
        <p:spPr>
          <a:xfrm>
            <a:off x="4538507" y="7128251"/>
            <a:ext cx="18851398" cy="2265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40000"/>
              </a:lnSpc>
            </a:pPr>
            <a:r>
              <a:rPr>
                <a:latin typeface="Helvetica Neue Thin"/>
                <a:ea typeface="Helvetica Neue Thin"/>
                <a:cs typeface="Helvetica Neue Thin"/>
                <a:sym typeface="Helvetica Neue Thin"/>
              </a:rPr>
              <a:t>Provides strong evidence for causal relationships.</a:t>
            </a:r>
            <a:endParaRPr>
              <a:latin typeface="Helvetica Neue Thin"/>
              <a:ea typeface="Helvetica Neue Thin"/>
              <a:cs typeface="Helvetica Neue Thin"/>
              <a:sym typeface="Helvetica Neue Thin"/>
            </a:endParaRPr>
          </a:p>
          <a:p>
            <a:pPr>
              <a:lnSpc>
                <a:spcPct val="40000"/>
              </a:lnSpc>
            </a:pPr>
            <a:r>
              <a:rPr>
                <a:latin typeface="Helvetica Neue Thin"/>
                <a:ea typeface="Helvetica Neue Thin"/>
                <a:cs typeface="Helvetica Neue Thin"/>
                <a:sym typeface="Helvetica Neue Thin"/>
              </a:rPr>
              <a:t>Often used in algorithm evaluation &amp; performance comparison.</a:t>
            </a:r>
          </a:p>
        </p:txBody>
      </p:sp>
      <p:sp>
        <p:nvSpPr>
          <p:cNvPr id="235" name="Example:"/>
          <p:cNvSpPr/>
          <p:nvPr/>
        </p:nvSpPr>
        <p:spPr>
          <a:xfrm>
            <a:off x="913784" y="10562635"/>
            <a:ext cx="3081374" cy="934780"/>
          </a:xfrm>
          <a:prstGeom prst="roundRect">
            <a:avLst>
              <a:gd name="adj" fmla="val 26657"/>
            </a:avLst>
          </a:prstGeom>
          <a:solidFill>
            <a:srgbClr val="B4612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Example:</a:t>
            </a:r>
          </a:p>
        </p:txBody>
      </p:sp>
      <p:sp>
        <p:nvSpPr>
          <p:cNvPr id="236" name="Comparing different pre-processing techniques on a benchmark dataset to evaluate their impact on the accuracy of a machine learning task."/>
          <p:cNvSpPr txBox="1"/>
          <p:nvPr/>
        </p:nvSpPr>
        <p:spPr>
          <a:xfrm>
            <a:off x="4538507" y="10587819"/>
            <a:ext cx="18851398" cy="24059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a:lnSpc>
                <a:spcPct val="100000"/>
              </a:lnSpc>
            </a:pPr>
            <a:r>
              <a:rPr>
                <a:latin typeface="Helvetica Neue Thin"/>
                <a:ea typeface="Helvetica Neue Thin"/>
                <a:cs typeface="Helvetica Neue Thin"/>
                <a:sym typeface="Helvetica Neue Thin"/>
              </a:rPr>
              <a:t>Comparing different pre-processing techniques on a benchmark dataset to evaluate their impact on the accuracy of a machine learning task.</a:t>
            </a:r>
          </a:p>
        </p:txBody>
      </p:sp>
      <p:sp>
        <p:nvSpPr>
          <p:cNvPr id="237" name="A “benchmark” dataset is one defined by the research community as essentially a ‘standardized test’ for a specific task."/>
          <p:cNvSpPr txBox="1"/>
          <p:nvPr/>
        </p:nvSpPr>
        <p:spPr>
          <a:xfrm>
            <a:off x="15405774" y="21218"/>
            <a:ext cx="8918266"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just">
              <a:lnSpc>
                <a:spcPct val="100000"/>
              </a:lnSpc>
              <a:defRPr i="1" sz="2600"/>
            </a:lvl1pPr>
          </a:lstStyle>
          <a:p>
            <a:pPr/>
            <a:r>
              <a:t>A “benchmark” dataset is one defined by the research community as essentially a ‘standardized test’ for a specific task.</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Observational Design"/>
          <p:cNvSpPr txBox="1"/>
          <p:nvPr>
            <p:ph type="title"/>
          </p:nvPr>
        </p:nvSpPr>
        <p:spPr>
          <a:prstGeom prst="rect">
            <a:avLst/>
          </a:prstGeom>
        </p:spPr>
        <p:txBody>
          <a:bodyPr/>
          <a:lstStyle/>
          <a:p>
            <a:pPr/>
            <a:r>
              <a:t>Observational Design</a:t>
            </a:r>
          </a:p>
        </p:txBody>
      </p:sp>
      <p:sp>
        <p:nvSpPr>
          <p:cNvPr id="240" name="Research desig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designs</a:t>
            </a:r>
          </a:p>
        </p:txBody>
      </p:sp>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2" name="Analyzes existing data without manipulating variables"/>
          <p:cNvSpPr txBox="1"/>
          <p:nvPr>
            <p:ph type="body" sz="quarter" idx="1"/>
          </p:nvPr>
        </p:nvSpPr>
        <p:spPr>
          <a:xfrm>
            <a:off x="4538507" y="4737034"/>
            <a:ext cx="18851398" cy="1433163"/>
          </a:xfrm>
          <a:prstGeom prst="rect">
            <a:avLst/>
          </a:prstGeom>
        </p:spPr>
        <p:txBody>
          <a:bodyPr/>
          <a:lstStyle>
            <a:lvl1pPr marL="0" indent="0">
              <a:lnSpc>
                <a:spcPct val="280000"/>
              </a:lnSpc>
              <a:buSzTx/>
              <a:buNone/>
              <a:defRPr>
                <a:latin typeface="Helvetica Neue Thin"/>
                <a:ea typeface="Helvetica Neue Thin"/>
                <a:cs typeface="Helvetica Neue Thin"/>
                <a:sym typeface="Helvetica Neue Thin"/>
              </a:defRPr>
            </a:lvl1pPr>
          </a:lstStyle>
          <a:p>
            <a:pPr>
              <a:defRPr>
                <a:latin typeface="+mn-lt"/>
                <a:ea typeface="+mn-ea"/>
                <a:cs typeface="+mn-cs"/>
                <a:sym typeface="Helvetica Neue"/>
              </a:defRPr>
            </a:pPr>
            <a:r>
              <a:rPr>
                <a:latin typeface="Helvetica Neue Thin"/>
                <a:ea typeface="Helvetica Neue Thin"/>
                <a:cs typeface="Helvetica Neue Thin"/>
                <a:sym typeface="Helvetica Neue Thin"/>
              </a:rPr>
              <a:t>Analyzes existing data without manipulating variables</a:t>
            </a:r>
          </a:p>
        </p:txBody>
      </p:sp>
      <p:sp>
        <p:nvSpPr>
          <p:cNvPr id="243" name="Definition:"/>
          <p:cNvSpPr/>
          <p:nvPr/>
        </p:nvSpPr>
        <p:spPr>
          <a:xfrm>
            <a:off x="913784" y="4768787"/>
            <a:ext cx="3081374" cy="934779"/>
          </a:xfrm>
          <a:prstGeom prst="roundRect">
            <a:avLst>
              <a:gd name="adj" fmla="val 266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Definition:</a:t>
            </a:r>
          </a:p>
        </p:txBody>
      </p:sp>
      <p:sp>
        <p:nvSpPr>
          <p:cNvPr id="244" name="Rationale:"/>
          <p:cNvSpPr/>
          <p:nvPr/>
        </p:nvSpPr>
        <p:spPr>
          <a:xfrm>
            <a:off x="913784" y="7164611"/>
            <a:ext cx="3081374" cy="934780"/>
          </a:xfrm>
          <a:prstGeom prst="roundRect">
            <a:avLst>
              <a:gd name="adj" fmla="val 266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Rationale:</a:t>
            </a:r>
          </a:p>
        </p:txBody>
      </p:sp>
      <p:sp>
        <p:nvSpPr>
          <p:cNvPr id="245" name="Useful for exploratory research, for understanding user behavior, and for identifying patterns in datasets."/>
          <p:cNvSpPr txBox="1"/>
          <p:nvPr/>
        </p:nvSpPr>
        <p:spPr>
          <a:xfrm>
            <a:off x="4538507" y="7128251"/>
            <a:ext cx="18851398" cy="2265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100000"/>
              </a:lnSpc>
              <a:defRPr>
                <a:latin typeface="Helvetica Neue Thin"/>
                <a:ea typeface="Helvetica Neue Thin"/>
                <a:cs typeface="Helvetica Neue Thin"/>
                <a:sym typeface="Helvetica Neue Thin"/>
              </a:defRPr>
            </a:lvl1pPr>
          </a:lstStyle>
          <a:p>
            <a:pPr>
              <a:defRPr>
                <a:latin typeface="+mn-lt"/>
                <a:ea typeface="+mn-ea"/>
                <a:cs typeface="+mn-cs"/>
                <a:sym typeface="Helvetica Neue"/>
              </a:defRPr>
            </a:pPr>
            <a:r>
              <a:rPr>
                <a:latin typeface="Helvetica Neue Thin"/>
                <a:ea typeface="Helvetica Neue Thin"/>
                <a:cs typeface="Helvetica Neue Thin"/>
                <a:sym typeface="Helvetica Neue Thin"/>
              </a:rPr>
              <a:t>Useful for exploratory research, for understanding user behavior, and for identifying patterns in datasets.</a:t>
            </a:r>
          </a:p>
        </p:txBody>
      </p:sp>
      <p:sp>
        <p:nvSpPr>
          <p:cNvPr id="246" name="Example:"/>
          <p:cNvSpPr/>
          <p:nvPr/>
        </p:nvSpPr>
        <p:spPr>
          <a:xfrm>
            <a:off x="913784" y="10562635"/>
            <a:ext cx="3081374" cy="934780"/>
          </a:xfrm>
          <a:prstGeom prst="roundRect">
            <a:avLst>
              <a:gd name="adj" fmla="val 26657"/>
            </a:avLst>
          </a:prstGeom>
          <a:solidFill>
            <a:srgbClr val="B4612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Example:</a:t>
            </a:r>
          </a:p>
        </p:txBody>
      </p:sp>
      <p:sp>
        <p:nvSpPr>
          <p:cNvPr id="247" name="Analyzing large-scale image datasets to identify common challenges &amp; characteristics under certain conditions."/>
          <p:cNvSpPr txBox="1"/>
          <p:nvPr/>
        </p:nvSpPr>
        <p:spPr>
          <a:xfrm>
            <a:off x="4538507" y="10587819"/>
            <a:ext cx="18851398" cy="24059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a:lnSpc>
                <a:spcPct val="100000"/>
              </a:lnSpc>
            </a:pPr>
            <a:r>
              <a:rPr>
                <a:latin typeface="Helvetica Neue Thin"/>
                <a:ea typeface="Helvetica Neue Thin"/>
                <a:cs typeface="Helvetica Neue Thin"/>
                <a:sym typeface="Helvetica Neue Thin"/>
              </a:rPr>
              <a:t>Analyzing large-scale image datasets to identify common challenges &amp; characteristics under certain conditions.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Case Study Design"/>
          <p:cNvSpPr txBox="1"/>
          <p:nvPr>
            <p:ph type="title"/>
          </p:nvPr>
        </p:nvSpPr>
        <p:spPr>
          <a:prstGeom prst="rect">
            <a:avLst/>
          </a:prstGeom>
        </p:spPr>
        <p:txBody>
          <a:bodyPr/>
          <a:lstStyle/>
          <a:p>
            <a:pPr/>
            <a:r>
              <a:t>Case Study Design</a:t>
            </a:r>
          </a:p>
        </p:txBody>
      </p:sp>
      <p:sp>
        <p:nvSpPr>
          <p:cNvPr id="250" name="Research desig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designs</a:t>
            </a:r>
          </a:p>
        </p:txBody>
      </p:sp>
      <p:sp>
        <p:nvSpPr>
          <p:cNvPr id="25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2" name="In-depth investigation of a single individual, group, or phenomenon."/>
          <p:cNvSpPr txBox="1"/>
          <p:nvPr>
            <p:ph type="body" sz="quarter" idx="1"/>
          </p:nvPr>
        </p:nvSpPr>
        <p:spPr>
          <a:xfrm>
            <a:off x="4538507" y="4737034"/>
            <a:ext cx="18851398" cy="1433163"/>
          </a:xfrm>
          <a:prstGeom prst="rect">
            <a:avLst/>
          </a:prstGeom>
        </p:spPr>
        <p:txBody>
          <a:bodyPr/>
          <a:lstStyle>
            <a:lvl1pPr marL="0" indent="0">
              <a:lnSpc>
                <a:spcPct val="280000"/>
              </a:lnSpc>
              <a:buSzTx/>
              <a:buNone/>
              <a:defRPr>
                <a:latin typeface="Helvetica Neue Thin"/>
                <a:ea typeface="Helvetica Neue Thin"/>
                <a:cs typeface="Helvetica Neue Thin"/>
                <a:sym typeface="Helvetica Neue Thin"/>
              </a:defRPr>
            </a:lvl1pPr>
          </a:lstStyle>
          <a:p>
            <a:pPr>
              <a:defRPr>
                <a:latin typeface="+mn-lt"/>
                <a:ea typeface="+mn-ea"/>
                <a:cs typeface="+mn-cs"/>
                <a:sym typeface="Helvetica Neue"/>
              </a:defRPr>
            </a:pPr>
            <a:r>
              <a:rPr>
                <a:latin typeface="Helvetica Neue Thin"/>
                <a:ea typeface="Helvetica Neue Thin"/>
                <a:cs typeface="Helvetica Neue Thin"/>
                <a:sym typeface="Helvetica Neue Thin"/>
              </a:rPr>
              <a:t>In-depth investigation of a single individual, group, or phenomenon.</a:t>
            </a:r>
          </a:p>
        </p:txBody>
      </p:sp>
      <p:sp>
        <p:nvSpPr>
          <p:cNvPr id="253" name="Definition:"/>
          <p:cNvSpPr/>
          <p:nvPr/>
        </p:nvSpPr>
        <p:spPr>
          <a:xfrm>
            <a:off x="913784" y="4768787"/>
            <a:ext cx="3081374" cy="934779"/>
          </a:xfrm>
          <a:prstGeom prst="roundRect">
            <a:avLst>
              <a:gd name="adj" fmla="val 266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Definition:</a:t>
            </a:r>
          </a:p>
        </p:txBody>
      </p:sp>
      <p:sp>
        <p:nvSpPr>
          <p:cNvPr id="254" name="Rationale:"/>
          <p:cNvSpPr/>
          <p:nvPr/>
        </p:nvSpPr>
        <p:spPr>
          <a:xfrm>
            <a:off x="913784" y="7164611"/>
            <a:ext cx="3081374" cy="934780"/>
          </a:xfrm>
          <a:prstGeom prst="roundRect">
            <a:avLst>
              <a:gd name="adj" fmla="val 266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Rationale:</a:t>
            </a:r>
          </a:p>
        </p:txBody>
      </p:sp>
      <p:sp>
        <p:nvSpPr>
          <p:cNvPr id="255" name="Provides rich insights into specific contexts.…"/>
          <p:cNvSpPr txBox="1"/>
          <p:nvPr/>
        </p:nvSpPr>
        <p:spPr>
          <a:xfrm>
            <a:off x="4538507" y="7128251"/>
            <a:ext cx="18851398" cy="2265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40000"/>
              </a:lnSpc>
            </a:pPr>
            <a:r>
              <a:rPr>
                <a:latin typeface="Helvetica Neue Thin"/>
                <a:ea typeface="Helvetica Neue Thin"/>
                <a:cs typeface="Helvetica Neue Thin"/>
                <a:sym typeface="Helvetica Neue Thin"/>
              </a:rPr>
              <a:t>Provides rich insights into specific contexts.</a:t>
            </a:r>
            <a:endParaRPr>
              <a:latin typeface="Helvetica Neue Thin"/>
              <a:ea typeface="Helvetica Neue Thin"/>
              <a:cs typeface="Helvetica Neue Thin"/>
              <a:sym typeface="Helvetica Neue Thin"/>
            </a:endParaRPr>
          </a:p>
          <a:p>
            <a:pPr>
              <a:lnSpc>
                <a:spcPct val="40000"/>
              </a:lnSpc>
            </a:pPr>
            <a:r>
              <a:rPr>
                <a:latin typeface="Helvetica Neue Thin"/>
                <a:ea typeface="Helvetica Neue Thin"/>
                <a:cs typeface="Helvetica Neue Thin"/>
                <a:sym typeface="Helvetica Neue Thin"/>
              </a:rPr>
              <a:t>Valuable for understanding complex systems &amp; user experiences.</a:t>
            </a:r>
          </a:p>
        </p:txBody>
      </p:sp>
      <p:sp>
        <p:nvSpPr>
          <p:cNvPr id="256" name="Example:"/>
          <p:cNvSpPr/>
          <p:nvPr/>
        </p:nvSpPr>
        <p:spPr>
          <a:xfrm>
            <a:off x="913784" y="10562635"/>
            <a:ext cx="3081374" cy="934780"/>
          </a:xfrm>
          <a:prstGeom prst="roundRect">
            <a:avLst>
              <a:gd name="adj" fmla="val 26657"/>
            </a:avLst>
          </a:prstGeom>
          <a:solidFill>
            <a:srgbClr val="B4612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Example:</a:t>
            </a:r>
          </a:p>
        </p:txBody>
      </p:sp>
      <p:sp>
        <p:nvSpPr>
          <p:cNvPr id="257" name="Studying the performance of new image recognition algorithm on a specific real-world application (e.g. autonomous driving)."/>
          <p:cNvSpPr txBox="1"/>
          <p:nvPr/>
        </p:nvSpPr>
        <p:spPr>
          <a:xfrm>
            <a:off x="4538507" y="10587819"/>
            <a:ext cx="18851398" cy="24059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a:lnSpc>
                <a:spcPct val="100000"/>
              </a:lnSpc>
            </a:pPr>
            <a:r>
              <a:rPr>
                <a:latin typeface="Helvetica Neue Thin"/>
                <a:ea typeface="Helvetica Neue Thin"/>
                <a:cs typeface="Helvetica Neue Thin"/>
                <a:sym typeface="Helvetica Neue Thin"/>
              </a:rPr>
              <a:t>Studying the performance of new image recognition algorithm on a specific real-world application (e.g. autonomous driving).</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urvey Design"/>
          <p:cNvSpPr txBox="1"/>
          <p:nvPr>
            <p:ph type="title"/>
          </p:nvPr>
        </p:nvSpPr>
        <p:spPr>
          <a:prstGeom prst="rect">
            <a:avLst/>
          </a:prstGeom>
        </p:spPr>
        <p:txBody>
          <a:bodyPr/>
          <a:lstStyle/>
          <a:p>
            <a:pPr/>
            <a:r>
              <a:t>Survey Design</a:t>
            </a:r>
          </a:p>
        </p:txBody>
      </p:sp>
      <p:sp>
        <p:nvSpPr>
          <p:cNvPr id="260" name="Research desig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designs</a:t>
            </a:r>
          </a:p>
        </p:txBody>
      </p:sp>
      <p:sp>
        <p:nvSpPr>
          <p:cNvPr id="2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2" name="Definition:"/>
          <p:cNvSpPr/>
          <p:nvPr/>
        </p:nvSpPr>
        <p:spPr>
          <a:xfrm>
            <a:off x="913784" y="4768787"/>
            <a:ext cx="3081374" cy="934779"/>
          </a:xfrm>
          <a:prstGeom prst="roundRect">
            <a:avLst>
              <a:gd name="adj" fmla="val 266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Definition:</a:t>
            </a:r>
          </a:p>
        </p:txBody>
      </p:sp>
      <p:sp>
        <p:nvSpPr>
          <p:cNvPr id="263" name="Rationale:"/>
          <p:cNvSpPr/>
          <p:nvPr/>
        </p:nvSpPr>
        <p:spPr>
          <a:xfrm>
            <a:off x="913784" y="7164611"/>
            <a:ext cx="3081374" cy="934780"/>
          </a:xfrm>
          <a:prstGeom prst="roundRect">
            <a:avLst>
              <a:gd name="adj" fmla="val 26657"/>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Rationale:</a:t>
            </a:r>
          </a:p>
        </p:txBody>
      </p:sp>
      <p:sp>
        <p:nvSpPr>
          <p:cNvPr id="264" name="Identifies user attitudes, perceptions, &amp; preferences.…"/>
          <p:cNvSpPr txBox="1"/>
          <p:nvPr/>
        </p:nvSpPr>
        <p:spPr>
          <a:xfrm>
            <a:off x="4538507" y="7128251"/>
            <a:ext cx="18851398" cy="22658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40000"/>
              </a:lnSpc>
            </a:pPr>
            <a:r>
              <a:rPr>
                <a:latin typeface="Helvetica Neue Thin"/>
                <a:ea typeface="Helvetica Neue Thin"/>
                <a:cs typeface="Helvetica Neue Thin"/>
                <a:sym typeface="Helvetica Neue Thin"/>
              </a:rPr>
              <a:t>Identifies user attitudes, perceptions, &amp; preferences.</a:t>
            </a:r>
            <a:endParaRPr>
              <a:latin typeface="Helvetica Neue Thin"/>
              <a:ea typeface="Helvetica Neue Thin"/>
              <a:cs typeface="Helvetica Neue Thin"/>
              <a:sym typeface="Helvetica Neue Thin"/>
            </a:endParaRPr>
          </a:p>
          <a:p>
            <a:pPr>
              <a:lnSpc>
                <a:spcPct val="40000"/>
              </a:lnSpc>
            </a:pPr>
            <a:r>
              <a:rPr>
                <a:latin typeface="Helvetica Neue Thin"/>
                <a:ea typeface="Helvetica Neue Thin"/>
                <a:cs typeface="Helvetica Neue Thin"/>
                <a:sym typeface="Helvetica Neue Thin"/>
              </a:rPr>
              <a:t>Informs design decisions and system development.</a:t>
            </a:r>
          </a:p>
        </p:txBody>
      </p:sp>
      <p:sp>
        <p:nvSpPr>
          <p:cNvPr id="265" name="Example:"/>
          <p:cNvSpPr/>
          <p:nvPr/>
        </p:nvSpPr>
        <p:spPr>
          <a:xfrm>
            <a:off x="913784" y="10562635"/>
            <a:ext cx="3081374" cy="934780"/>
          </a:xfrm>
          <a:prstGeom prst="roundRect">
            <a:avLst>
              <a:gd name="adj" fmla="val 26657"/>
            </a:avLst>
          </a:prstGeom>
          <a:solidFill>
            <a:srgbClr val="B4612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3700">
                <a:solidFill>
                  <a:srgbClr val="FFFFFF"/>
                </a:solidFill>
                <a:latin typeface="Helvetica Neue Medium"/>
                <a:ea typeface="Helvetica Neue Medium"/>
                <a:cs typeface="Helvetica Neue Medium"/>
                <a:sym typeface="Helvetica Neue Medium"/>
              </a:defRPr>
            </a:lvl1pPr>
          </a:lstStyle>
          <a:p>
            <a:pPr/>
            <a:r>
              <a:t>Example:</a:t>
            </a:r>
          </a:p>
        </p:txBody>
      </p:sp>
      <p:sp>
        <p:nvSpPr>
          <p:cNvPr id="266" name="Surveying users about their experiences with image recognition systems in certain autonomous driving conditions to understand their needs &amp; preferences."/>
          <p:cNvSpPr txBox="1"/>
          <p:nvPr/>
        </p:nvSpPr>
        <p:spPr>
          <a:xfrm>
            <a:off x="4538507" y="10587819"/>
            <a:ext cx="18851398" cy="24059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a:lnSpc>
                <a:spcPct val="100000"/>
              </a:lnSpc>
            </a:pPr>
            <a:r>
              <a:rPr>
                <a:latin typeface="Helvetica Neue Thin"/>
                <a:ea typeface="Helvetica Neue Thin"/>
                <a:cs typeface="Helvetica Neue Thin"/>
                <a:sym typeface="Helvetica Neue Thin"/>
              </a:rPr>
              <a:t>Surveying users about their experiences with image recognition systems in certain autonomous driving conditions to understand their needs &amp; preferences.</a:t>
            </a:r>
          </a:p>
        </p:txBody>
      </p:sp>
      <p:sp>
        <p:nvSpPr>
          <p:cNvPr id="267" name="Collects data from a large group of participants through questionnaires."/>
          <p:cNvSpPr txBox="1"/>
          <p:nvPr/>
        </p:nvSpPr>
        <p:spPr>
          <a:xfrm>
            <a:off x="4538507" y="4737034"/>
            <a:ext cx="18851398"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280000"/>
              </a:lnSpc>
              <a:defRPr>
                <a:latin typeface="Helvetica Neue Thin"/>
                <a:ea typeface="Helvetica Neue Thin"/>
                <a:cs typeface="Helvetica Neue Thin"/>
                <a:sym typeface="Helvetica Neue Thin"/>
              </a:defRPr>
            </a:lvl1pPr>
          </a:lstStyle>
          <a:p>
            <a:pPr>
              <a:defRPr>
                <a:latin typeface="+mn-lt"/>
                <a:ea typeface="+mn-ea"/>
                <a:cs typeface="+mn-cs"/>
                <a:sym typeface="Helvetica Neue"/>
              </a:defRPr>
            </a:pPr>
            <a:r>
              <a:rPr>
                <a:latin typeface="Helvetica Neue Thin"/>
                <a:ea typeface="Helvetica Neue Thin"/>
                <a:cs typeface="Helvetica Neue Thin"/>
                <a:sym typeface="Helvetica Neue Thin"/>
              </a:rPr>
              <a:t>Collects data from a large group of participants through questionnaires.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Research Lifecycle"/>
          <p:cNvSpPr txBox="1"/>
          <p:nvPr>
            <p:ph type="title"/>
          </p:nvPr>
        </p:nvSpPr>
        <p:spPr>
          <a:prstGeom prst="rect">
            <a:avLst/>
          </a:prstGeom>
        </p:spPr>
        <p:txBody>
          <a:bodyPr/>
          <a:lstStyle/>
          <a:p>
            <a:pPr/>
            <a:r>
              <a:t>Research Lifecycle</a:t>
            </a:r>
          </a:p>
        </p:txBody>
      </p:sp>
      <p:sp>
        <p:nvSpPr>
          <p:cNvPr id="270" name="Taking a step back to look at the overall process"/>
          <p:cNvSpPr txBox="1"/>
          <p:nvPr>
            <p:ph type="body" sz="quarter" idx="4294967295"/>
          </p:nvPr>
        </p:nvSpPr>
        <p:spPr>
          <a:xfrm>
            <a:off x="1206500" y="7781990"/>
            <a:ext cx="21971000" cy="1905001"/>
          </a:xfrm>
          <a:prstGeom prst="rect">
            <a:avLst/>
          </a:prstGeom>
        </p:spPr>
        <p:txBody>
          <a:bodyPr/>
          <a:lstStyle>
            <a:lvl1pPr marL="0" indent="0" defTabSz="825500">
              <a:lnSpc>
                <a:spcPct val="100000"/>
              </a:lnSpc>
              <a:spcBef>
                <a:spcPts val="0"/>
              </a:spcBef>
              <a:buSzTx/>
              <a:buNone/>
              <a:defRPr sz="5500">
                <a:solidFill>
                  <a:srgbClr val="FFFFFF"/>
                </a:solidFill>
                <a:latin typeface="Helvetica Neue UltraLight"/>
                <a:ea typeface="Helvetica Neue UltraLight"/>
                <a:cs typeface="Helvetica Neue UltraLight"/>
                <a:sym typeface="Helvetica Neue UltraLight"/>
              </a:defRPr>
            </a:lvl1pPr>
          </a:lstStyle>
          <a:p>
            <a:pPr/>
            <a:r>
              <a:t>Taking a step back to look at the overall process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Research Lifecycle"/>
          <p:cNvSpPr txBox="1"/>
          <p:nvPr>
            <p:ph type="title"/>
          </p:nvPr>
        </p:nvSpPr>
        <p:spPr>
          <a:prstGeom prst="rect">
            <a:avLst/>
          </a:prstGeom>
        </p:spPr>
        <p:txBody>
          <a:bodyPr/>
          <a:lstStyle/>
          <a:p>
            <a:pPr/>
            <a:r>
              <a:t>Research Lifecycle</a:t>
            </a:r>
          </a:p>
        </p:txBody>
      </p:sp>
      <p:sp>
        <p:nvSpPr>
          <p:cNvPr id="273" name="Research isn’t a single ev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Research isn’t a single event!</a:t>
            </a:r>
          </a:p>
        </p:txBody>
      </p:sp>
      <p:sp>
        <p:nvSpPr>
          <p:cNvPr id="2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5" name="Image" descr="Image"/>
          <p:cNvPicPr>
            <a:picLocks noChangeAspect="1"/>
          </p:cNvPicPr>
          <p:nvPr/>
        </p:nvPicPr>
        <p:blipFill>
          <a:blip r:embed="rId2">
            <a:extLst/>
          </a:blip>
          <a:stretch>
            <a:fillRect/>
          </a:stretch>
        </p:blipFill>
        <p:spPr>
          <a:xfrm>
            <a:off x="10830400" y="-50502"/>
            <a:ext cx="13817005" cy="13817004"/>
          </a:xfrm>
          <a:prstGeom prst="rect">
            <a:avLst/>
          </a:prstGeom>
          <a:ln w="12700">
            <a:miter lim="400000"/>
          </a:ln>
        </p:spPr>
      </p:pic>
      <p:sp>
        <p:nvSpPr>
          <p:cNvPr id="276" name="Image source: Harvard Biomedical Data Management"/>
          <p:cNvSpPr txBox="1"/>
          <p:nvPr/>
        </p:nvSpPr>
        <p:spPr>
          <a:xfrm>
            <a:off x="18822851" y="13390855"/>
            <a:ext cx="4977283" cy="324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Image source: Harvard Biomedical Data Management</a:t>
            </a:r>
          </a:p>
        </p:txBody>
      </p:sp>
      <p:sp>
        <p:nvSpPr>
          <p:cNvPr id="277" name="Plan &amp; design…"/>
          <p:cNvSpPr txBox="1"/>
          <p:nvPr>
            <p:ph type="body" sz="half" idx="1"/>
          </p:nvPr>
        </p:nvSpPr>
        <p:spPr>
          <a:xfrm>
            <a:off x="1206500" y="4248504"/>
            <a:ext cx="9275038" cy="8256012"/>
          </a:xfrm>
          <a:prstGeom prst="rect">
            <a:avLst/>
          </a:prstGeom>
        </p:spPr>
        <p:txBody>
          <a:bodyPr/>
          <a:lstStyle/>
          <a:p>
            <a:pPr marL="889000" indent="-889000">
              <a:buSzPct val="100000"/>
              <a:buAutoNum type="arabicPeriod" startAt="1"/>
            </a:pPr>
            <a:r>
              <a:t>Plan &amp; </a:t>
            </a:r>
            <a:r>
              <a:rPr b="1" i="1"/>
              <a:t>design</a:t>
            </a:r>
          </a:p>
          <a:p>
            <a:pPr marL="889000" indent="-889000">
              <a:buSzPct val="100000"/>
              <a:buAutoNum type="arabicPeriod" startAt="1"/>
            </a:pPr>
            <a:r>
              <a:t>Collect &amp; create</a:t>
            </a:r>
          </a:p>
          <a:p>
            <a:pPr marL="889000" indent="-889000">
              <a:buSzPct val="100000"/>
              <a:buAutoNum type="arabicPeriod" startAt="1"/>
            </a:pPr>
            <a:r>
              <a:t>Analyze &amp; collaborate</a:t>
            </a:r>
          </a:p>
          <a:p>
            <a:pPr marL="889000" indent="-889000">
              <a:buSzPct val="100000"/>
              <a:buAutoNum type="arabicPeriod" startAt="1"/>
            </a:pPr>
            <a:r>
              <a:t>Evaluate &amp; archive</a:t>
            </a:r>
          </a:p>
          <a:p>
            <a:pPr marL="889000" indent="-889000">
              <a:buSzPct val="100000"/>
              <a:buAutoNum type="arabicPeriod" startAt="1"/>
            </a:pPr>
            <a:r>
              <a:t>Share &amp; disseminate</a:t>
            </a:r>
          </a:p>
          <a:p>
            <a:pPr marL="889000" indent="-889000">
              <a:buSzPct val="100000"/>
              <a:buAutoNum type="arabicPeriod" startAt="1"/>
            </a:pPr>
            <a:r>
              <a:t>Publish &amp; reuse</a:t>
            </a:r>
          </a:p>
          <a:p>
            <a:pPr marL="889000" indent="-889000">
              <a:buSzPct val="100000"/>
              <a:buAutoNum type="arabicPeriod" startAt="1"/>
            </a:pPr>
            <a:r>
              <a:t>Repeat!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Research Lifecycle"/>
          <p:cNvSpPr txBox="1"/>
          <p:nvPr>
            <p:ph type="title"/>
          </p:nvPr>
        </p:nvSpPr>
        <p:spPr>
          <a:prstGeom prst="rect">
            <a:avLst/>
          </a:prstGeom>
        </p:spPr>
        <p:txBody>
          <a:bodyPr/>
          <a:lstStyle/>
          <a:p>
            <a:pPr/>
            <a:r>
              <a:t>Research Lifecycle</a:t>
            </a:r>
          </a:p>
        </p:txBody>
      </p:sp>
      <p:sp>
        <p:nvSpPr>
          <p:cNvPr id="280" name="..from the university research office perspectiv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..from the university research office perspective</a:t>
            </a:r>
          </a:p>
        </p:txBody>
      </p:sp>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2" name="Image" descr="Image"/>
          <p:cNvPicPr>
            <a:picLocks noChangeAspect="1"/>
          </p:cNvPicPr>
          <p:nvPr/>
        </p:nvPicPr>
        <p:blipFill>
          <a:blip r:embed="rId2">
            <a:extLst/>
          </a:blip>
          <a:stretch>
            <a:fillRect/>
          </a:stretch>
        </p:blipFill>
        <p:spPr>
          <a:xfrm>
            <a:off x="3125565" y="3743092"/>
            <a:ext cx="18132870" cy="9036213"/>
          </a:xfrm>
          <a:prstGeom prst="rect">
            <a:avLst/>
          </a:prstGeom>
          <a:ln w="12700">
            <a:miter lim="400000"/>
          </a:ln>
        </p:spPr>
      </p:pic>
      <p:sp>
        <p:nvSpPr>
          <p:cNvPr id="283" name="Image source: Michigan Tech"/>
          <p:cNvSpPr txBox="1"/>
          <p:nvPr/>
        </p:nvSpPr>
        <p:spPr>
          <a:xfrm>
            <a:off x="18567965" y="12834725"/>
            <a:ext cx="2767890" cy="324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Image source: Michigan Tech</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Research Design"/>
          <p:cNvSpPr txBox="1"/>
          <p:nvPr>
            <p:ph type="title"/>
          </p:nvPr>
        </p:nvSpPr>
        <p:spPr>
          <a:prstGeom prst="rect">
            <a:avLst/>
          </a:prstGeom>
        </p:spPr>
        <p:txBody>
          <a:bodyPr/>
          <a:lstStyle/>
          <a:p>
            <a:pPr/>
            <a:r>
              <a:t>Research Design</a:t>
            </a:r>
          </a:p>
        </p:txBody>
      </p:sp>
      <p:sp>
        <p:nvSpPr>
          <p:cNvPr id="286" name="Getting started: proposal develop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Getting started: proposal development</a:t>
            </a:r>
          </a:p>
        </p:txBody>
      </p:sp>
      <p:sp>
        <p:nvSpPr>
          <p:cNvPr id="287" name="Ideas - identify a relevant &amp; impactful problem within your area of interest…"/>
          <p:cNvSpPr txBox="1"/>
          <p:nvPr>
            <p:ph type="body" idx="1"/>
          </p:nvPr>
        </p:nvSpPr>
        <p:spPr>
          <a:prstGeom prst="rect">
            <a:avLst/>
          </a:prstGeom>
        </p:spPr>
        <p:txBody>
          <a:bodyPr/>
          <a:lstStyle/>
          <a:p>
            <a:pPr marL="889000" indent="-889000">
              <a:lnSpc>
                <a:spcPct val="150000"/>
              </a:lnSpc>
              <a:buSzPct val="100000"/>
              <a:buAutoNum type="arabicPeriod" startAt="1"/>
              <a:defRPr b="1"/>
            </a:pPr>
            <a:r>
              <a:t>Ideas - </a:t>
            </a:r>
            <a:r>
              <a:rPr b="0">
                <a:latin typeface="Helvetica Neue Thin"/>
                <a:ea typeface="Helvetica Neue Thin"/>
                <a:cs typeface="Helvetica Neue Thin"/>
                <a:sym typeface="Helvetica Neue Thin"/>
              </a:rPr>
              <a:t>identify a relevant &amp; impactful problem within your area of interest</a:t>
            </a:r>
          </a:p>
          <a:p>
            <a:pPr marL="889000" indent="-889000">
              <a:lnSpc>
                <a:spcPct val="150000"/>
              </a:lnSpc>
              <a:buSzPct val="100000"/>
              <a:buAutoNum type="arabicPeriod" startAt="1"/>
              <a:defRPr b="1"/>
            </a:pPr>
            <a:r>
              <a:t>Literature Review - </a:t>
            </a:r>
            <a:r>
              <a:rPr b="0">
                <a:latin typeface="Helvetica Neue Thin"/>
                <a:ea typeface="Helvetica Neue Thin"/>
                <a:cs typeface="Helvetica Neue Thin"/>
                <a:sym typeface="Helvetica Neue Thin"/>
              </a:rPr>
              <a:t>conduct a thorough review of existing research to understand &amp; identify gaps</a:t>
            </a:r>
          </a:p>
          <a:p>
            <a:pPr marL="889000" indent="-889000">
              <a:lnSpc>
                <a:spcPct val="150000"/>
              </a:lnSpc>
              <a:buSzPct val="100000"/>
              <a:buAutoNum type="arabicPeriod" startAt="1"/>
              <a:defRPr b="1"/>
            </a:pPr>
            <a:r>
              <a:t>Proposal Development - </a:t>
            </a:r>
            <a:r>
              <a:rPr b="0">
                <a:latin typeface="Helvetica Neue Thin"/>
                <a:ea typeface="Helvetica Neue Thin"/>
                <a:cs typeface="Helvetica Neue Thin"/>
                <a:sym typeface="Helvetica Neue Thin"/>
              </a:rPr>
              <a:t>clearly articulate your research question, methodology, expected outcomes, and potential contributions.</a:t>
            </a:r>
          </a:p>
        </p:txBody>
      </p:sp>
      <p:sp>
        <p:nvSpPr>
          <p:cNvPr id="2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FlyerCONNECT URE 2024.pdf" descr="FlyerCONNECT URE 2024.pdf"/>
          <p:cNvPicPr>
            <a:picLocks noChangeAspect="1"/>
          </p:cNvPicPr>
          <p:nvPr/>
        </p:nvPicPr>
        <p:blipFill>
          <a:blip r:embed="rId2">
            <a:extLst/>
          </a:blip>
          <a:stretch>
            <a:fillRect/>
          </a:stretch>
        </p:blipFill>
        <p:spPr>
          <a:xfrm>
            <a:off x="6900175" y="9757"/>
            <a:ext cx="10583649" cy="13696486"/>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Research Design"/>
          <p:cNvSpPr txBox="1"/>
          <p:nvPr>
            <p:ph type="title"/>
          </p:nvPr>
        </p:nvSpPr>
        <p:spPr>
          <a:prstGeom prst="rect">
            <a:avLst/>
          </a:prstGeom>
        </p:spPr>
        <p:txBody>
          <a:bodyPr/>
          <a:lstStyle/>
          <a:p>
            <a:pPr/>
            <a:r>
              <a:t>Research Design</a:t>
            </a:r>
          </a:p>
        </p:txBody>
      </p:sp>
      <p:sp>
        <p:nvSpPr>
          <p:cNvPr id="291" name="The Heilmeier Catechis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The Heilmeier Catechism</a:t>
            </a:r>
          </a:p>
        </p:txBody>
      </p:sp>
      <p:sp>
        <p:nvSpPr>
          <p:cNvPr id="2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3" name="Image" descr="Image"/>
          <p:cNvPicPr>
            <a:picLocks noChangeAspect="1"/>
          </p:cNvPicPr>
          <p:nvPr/>
        </p:nvPicPr>
        <p:blipFill>
          <a:blip r:embed="rId2">
            <a:extLst/>
          </a:blip>
          <a:srcRect l="17901" t="0" r="19860" b="0"/>
          <a:stretch>
            <a:fillRect/>
          </a:stretch>
        </p:blipFill>
        <p:spPr>
          <a:xfrm>
            <a:off x="12032436" y="2557925"/>
            <a:ext cx="11445252" cy="9387735"/>
          </a:xfrm>
          <a:prstGeom prst="rect">
            <a:avLst/>
          </a:prstGeom>
          <a:ln w="12700">
            <a:miter lim="400000"/>
          </a:ln>
        </p:spPr>
      </p:pic>
      <p:sp>
        <p:nvSpPr>
          <p:cNvPr id="294" name="DARPA operates on the principle that generating big rewards requires taking big risks. But how does the Agency determine what risks are worth taking?…"/>
          <p:cNvSpPr txBox="1"/>
          <p:nvPr/>
        </p:nvSpPr>
        <p:spPr>
          <a:xfrm>
            <a:off x="1256920" y="3752956"/>
            <a:ext cx="10530489" cy="868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00000"/>
              </a:lnSpc>
              <a:spcBef>
                <a:spcPts val="1600"/>
              </a:spcBef>
              <a:defRPr sz="2700">
                <a:solidFill>
                  <a:srgbClr val="1C1C1C"/>
                </a:solidFill>
                <a:latin typeface="Helvetica"/>
                <a:ea typeface="Helvetica"/>
                <a:cs typeface="Helvetica"/>
                <a:sym typeface="Helvetica"/>
              </a:defRPr>
            </a:pPr>
            <a:r>
              <a:t>DARPA operates on the principle that </a:t>
            </a:r>
            <a:r>
              <a:rPr b="1"/>
              <a:t>generating big rewards requires taking big risks</a:t>
            </a:r>
            <a:r>
              <a:t>.</a:t>
            </a:r>
            <a:r>
              <a:rPr i="1"/>
              <a:t> But how does the Agency determine what risks are worth taking?</a:t>
            </a:r>
          </a:p>
          <a:p>
            <a:pPr algn="just" defTabSz="457200">
              <a:lnSpc>
                <a:spcPct val="100000"/>
              </a:lnSpc>
              <a:spcBef>
                <a:spcPts val="1600"/>
              </a:spcBef>
              <a:defRPr sz="2100">
                <a:solidFill>
                  <a:srgbClr val="1C1C1C"/>
                </a:solidFill>
                <a:latin typeface="Helvetica Light"/>
                <a:ea typeface="Helvetica Light"/>
                <a:cs typeface="Helvetica Light"/>
                <a:sym typeface="Helvetica Light"/>
              </a:defRPr>
            </a:pPr>
            <a:r>
              <a:t>George H. Heilmeier, a former DARPA director (1975-1977), crafted a set of questions known as the "Heilmeier Catechism" to help Agency officials think through and evaluate proposed research programs.</a:t>
            </a:r>
          </a:p>
          <a:p>
            <a:pPr algn="just" defTabSz="457200">
              <a:lnSpc>
                <a:spcPct val="100000"/>
              </a:lnSpc>
              <a:spcBef>
                <a:spcPts val="1600"/>
              </a:spcBef>
              <a:defRPr sz="2700">
                <a:solidFill>
                  <a:srgbClr val="1C1C1C"/>
                </a:solidFill>
                <a:latin typeface="Helvetica"/>
                <a:ea typeface="Helvetica"/>
                <a:cs typeface="Helvetica"/>
                <a:sym typeface="Helvetica"/>
              </a:defRPr>
            </a:pPr>
          </a:p>
          <a:p>
            <a:pPr marL="457200" indent="-317500" algn="just" defTabSz="457200">
              <a:lnSpc>
                <a:spcPct val="100000"/>
              </a:lnSpc>
              <a:spcBef>
                <a:spcPts val="1500"/>
              </a:spcBef>
              <a:buClr>
                <a:srgbClr val="444444"/>
              </a:buClr>
              <a:buSzPct val="123000"/>
              <a:buFont typeface="Helvetica"/>
              <a:buChar char="•"/>
              <a:defRPr sz="2700">
                <a:solidFill>
                  <a:srgbClr val="444444"/>
                </a:solidFill>
                <a:latin typeface="Helvetica"/>
                <a:ea typeface="Helvetica"/>
                <a:cs typeface="Helvetica"/>
                <a:sym typeface="Helvetica"/>
              </a:defRPr>
            </a:pPr>
            <a:r>
              <a:rPr b="1"/>
              <a:t>What are you trying to do</a:t>
            </a:r>
            <a:r>
              <a:t>? Articulate your objectives using absolutely no jargon.</a:t>
            </a:r>
          </a:p>
          <a:p>
            <a:pPr marL="457200" indent="-317500" algn="just" defTabSz="457200">
              <a:lnSpc>
                <a:spcPct val="100000"/>
              </a:lnSpc>
              <a:spcBef>
                <a:spcPts val="1500"/>
              </a:spcBef>
              <a:buClr>
                <a:srgbClr val="444444"/>
              </a:buClr>
              <a:buSzPct val="123000"/>
              <a:buFont typeface="Helvetica"/>
              <a:buChar char="•"/>
              <a:defRPr sz="2700">
                <a:solidFill>
                  <a:srgbClr val="444444"/>
                </a:solidFill>
                <a:latin typeface="Helvetica"/>
                <a:ea typeface="Helvetica"/>
                <a:cs typeface="Helvetica"/>
                <a:sym typeface="Helvetica"/>
              </a:defRPr>
            </a:pPr>
            <a:r>
              <a:t>How is it done today, and what are the limits of </a:t>
            </a:r>
            <a:r>
              <a:rPr b="1"/>
              <a:t>current practice</a:t>
            </a:r>
            <a:r>
              <a:t>?</a:t>
            </a:r>
          </a:p>
          <a:p>
            <a:pPr marL="457200" indent="-317500" algn="just" defTabSz="457200">
              <a:lnSpc>
                <a:spcPct val="100000"/>
              </a:lnSpc>
              <a:spcBef>
                <a:spcPts val="1500"/>
              </a:spcBef>
              <a:buClr>
                <a:srgbClr val="444444"/>
              </a:buClr>
              <a:buSzPct val="123000"/>
              <a:buFont typeface="Helvetica"/>
              <a:buChar char="•"/>
              <a:defRPr sz="2700">
                <a:solidFill>
                  <a:srgbClr val="444444"/>
                </a:solidFill>
                <a:latin typeface="Helvetica"/>
                <a:ea typeface="Helvetica"/>
                <a:cs typeface="Helvetica"/>
                <a:sym typeface="Helvetica"/>
              </a:defRPr>
            </a:pPr>
            <a:r>
              <a:t>What is </a:t>
            </a:r>
            <a:r>
              <a:rPr b="1"/>
              <a:t>new</a:t>
            </a:r>
            <a:r>
              <a:t> in your approach and why do you think it will be successful?</a:t>
            </a:r>
          </a:p>
          <a:p>
            <a:pPr marL="457200" indent="-317500" algn="just" defTabSz="457200">
              <a:lnSpc>
                <a:spcPct val="100000"/>
              </a:lnSpc>
              <a:spcBef>
                <a:spcPts val="1500"/>
              </a:spcBef>
              <a:buClr>
                <a:srgbClr val="444444"/>
              </a:buClr>
              <a:buSzPct val="123000"/>
              <a:buFont typeface="Helvetica"/>
              <a:buChar char="•"/>
              <a:defRPr sz="2700">
                <a:solidFill>
                  <a:srgbClr val="444444"/>
                </a:solidFill>
                <a:latin typeface="Helvetica"/>
                <a:ea typeface="Helvetica"/>
                <a:cs typeface="Helvetica"/>
                <a:sym typeface="Helvetica"/>
              </a:defRPr>
            </a:pPr>
            <a:r>
              <a:rPr b="1"/>
              <a:t>Who cares</a:t>
            </a:r>
            <a:r>
              <a:t>? If you are successful, what difference will it make?</a:t>
            </a:r>
          </a:p>
          <a:p>
            <a:pPr marL="457200" indent="-317500" algn="just" defTabSz="457200">
              <a:lnSpc>
                <a:spcPct val="100000"/>
              </a:lnSpc>
              <a:spcBef>
                <a:spcPts val="1500"/>
              </a:spcBef>
              <a:buClr>
                <a:srgbClr val="444444"/>
              </a:buClr>
              <a:buSzPct val="123000"/>
              <a:buFont typeface="Helvetica"/>
              <a:buChar char="•"/>
              <a:defRPr sz="2700">
                <a:solidFill>
                  <a:srgbClr val="444444"/>
                </a:solidFill>
                <a:latin typeface="Helvetica"/>
                <a:ea typeface="Helvetica"/>
                <a:cs typeface="Helvetica"/>
                <a:sym typeface="Helvetica"/>
              </a:defRPr>
            </a:pPr>
            <a:r>
              <a:t>What are the </a:t>
            </a:r>
            <a:r>
              <a:rPr b="1"/>
              <a:t>risks</a:t>
            </a:r>
            <a:r>
              <a:t>?</a:t>
            </a:r>
          </a:p>
          <a:p>
            <a:pPr marL="457200" indent="-317500" algn="just" defTabSz="457200">
              <a:lnSpc>
                <a:spcPct val="100000"/>
              </a:lnSpc>
              <a:spcBef>
                <a:spcPts val="1500"/>
              </a:spcBef>
              <a:buClr>
                <a:srgbClr val="444444"/>
              </a:buClr>
              <a:buSzPct val="123000"/>
              <a:buFont typeface="Helvetica"/>
              <a:buChar char="•"/>
              <a:defRPr sz="2700">
                <a:solidFill>
                  <a:srgbClr val="444444"/>
                </a:solidFill>
                <a:latin typeface="Helvetica"/>
                <a:ea typeface="Helvetica"/>
                <a:cs typeface="Helvetica"/>
                <a:sym typeface="Helvetica"/>
              </a:defRPr>
            </a:pPr>
            <a:r>
              <a:t>How much will it </a:t>
            </a:r>
            <a:r>
              <a:rPr b="1"/>
              <a:t>cost</a:t>
            </a:r>
            <a:r>
              <a:t>?</a:t>
            </a:r>
          </a:p>
          <a:p>
            <a:pPr marL="457200" indent="-317500" algn="just" defTabSz="457200">
              <a:lnSpc>
                <a:spcPct val="100000"/>
              </a:lnSpc>
              <a:spcBef>
                <a:spcPts val="1500"/>
              </a:spcBef>
              <a:buClr>
                <a:srgbClr val="444444"/>
              </a:buClr>
              <a:buSzPct val="123000"/>
              <a:buFont typeface="Helvetica"/>
              <a:buChar char="•"/>
              <a:defRPr sz="2700">
                <a:solidFill>
                  <a:srgbClr val="444444"/>
                </a:solidFill>
                <a:latin typeface="Helvetica"/>
                <a:ea typeface="Helvetica"/>
                <a:cs typeface="Helvetica"/>
                <a:sym typeface="Helvetica"/>
              </a:defRPr>
            </a:pPr>
            <a:r>
              <a:t>How long will it take?</a:t>
            </a:r>
          </a:p>
          <a:p>
            <a:pPr marL="457200" indent="-317500" algn="just" defTabSz="457200">
              <a:lnSpc>
                <a:spcPct val="100000"/>
              </a:lnSpc>
              <a:spcBef>
                <a:spcPts val="1500"/>
              </a:spcBef>
              <a:buClr>
                <a:srgbClr val="444444"/>
              </a:buClr>
              <a:buSzPct val="123000"/>
              <a:buFont typeface="Helvetica"/>
              <a:buChar char="•"/>
              <a:defRPr sz="2700">
                <a:solidFill>
                  <a:srgbClr val="444444"/>
                </a:solidFill>
                <a:latin typeface="Helvetica"/>
                <a:ea typeface="Helvetica"/>
                <a:cs typeface="Helvetica"/>
                <a:sym typeface="Helvetica"/>
              </a:defRPr>
            </a:pPr>
            <a:r>
              <a:t>What are the mid-term and final “</a:t>
            </a:r>
            <a:r>
              <a:rPr b="1"/>
              <a:t>exams</a:t>
            </a:r>
            <a:r>
              <a:t>” to check for success?</a:t>
            </a:r>
          </a:p>
        </p:txBody>
      </p:sp>
      <p:pic>
        <p:nvPicPr>
          <p:cNvPr id="295" name="Screenshot 2024-02-20 at 9.51.57 AM.png" descr="Screenshot 2024-02-20 at 9.51.57 AM.png"/>
          <p:cNvPicPr>
            <a:picLocks noChangeAspect="1"/>
          </p:cNvPicPr>
          <p:nvPr/>
        </p:nvPicPr>
        <p:blipFill>
          <a:blip r:embed="rId3">
            <a:extLst/>
          </a:blip>
          <a:stretch>
            <a:fillRect/>
          </a:stretch>
        </p:blipFill>
        <p:spPr>
          <a:xfrm>
            <a:off x="13798898" y="595368"/>
            <a:ext cx="7708901" cy="1803401"/>
          </a:xfrm>
          <a:prstGeom prst="rect">
            <a:avLst/>
          </a:prstGeom>
          <a:ln w="12700">
            <a:miter lim="400000"/>
          </a:ln>
        </p:spPr>
      </p:pic>
      <p:sp>
        <p:nvSpPr>
          <p:cNvPr id="296" name="https://www.darpa.mil/work-with-us/heilmeier-catechism"/>
          <p:cNvSpPr txBox="1"/>
          <p:nvPr/>
        </p:nvSpPr>
        <p:spPr>
          <a:xfrm>
            <a:off x="14884520" y="12324581"/>
            <a:ext cx="8813674"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u="sng">
                <a:hlinkClick r:id="rId4" invalidUrl="" action="" tgtFrame="" tooltip="" history="1" highlightClick="0" endSnd="0"/>
              </a:defRPr>
            </a:lvl1pPr>
          </a:lstStyle>
          <a:p>
            <a:pPr>
              <a:defRPr u="none"/>
            </a:pPr>
            <a:r>
              <a:rPr u="sng">
                <a:hlinkClick r:id="rId4" invalidUrl="" action="" tgtFrame="" tooltip="" history="1" highlightClick="0" endSnd="0"/>
              </a:rPr>
              <a:t>https://www.darpa.mil/work-with-us/heilmeier-catechism</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Research Lifecycle"/>
          <p:cNvSpPr txBox="1"/>
          <p:nvPr>
            <p:ph type="title"/>
          </p:nvPr>
        </p:nvSpPr>
        <p:spPr>
          <a:prstGeom prst="rect">
            <a:avLst/>
          </a:prstGeom>
        </p:spPr>
        <p:txBody>
          <a:bodyPr/>
          <a:lstStyle/>
          <a:p>
            <a:pPr/>
            <a:r>
              <a:t>Research Lifecycle</a:t>
            </a:r>
          </a:p>
        </p:txBody>
      </p:sp>
      <p:sp>
        <p:nvSpPr>
          <p:cNvPr id="299" name="Execution &amp; analysi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Execution &amp; analysis</a:t>
            </a:r>
          </a:p>
        </p:txBody>
      </p:sp>
      <p:sp>
        <p:nvSpPr>
          <p:cNvPr id="3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1" name="Execution - implement your chosen methodology…"/>
          <p:cNvSpPr txBox="1"/>
          <p:nvPr>
            <p:ph type="body" idx="1"/>
          </p:nvPr>
        </p:nvSpPr>
        <p:spPr>
          <a:prstGeom prst="rect">
            <a:avLst/>
          </a:prstGeom>
        </p:spPr>
        <p:txBody>
          <a:bodyPr/>
          <a:lstStyle/>
          <a:p>
            <a:pPr marL="889000" indent="-889000">
              <a:lnSpc>
                <a:spcPct val="150000"/>
              </a:lnSpc>
              <a:buSzPct val="100000"/>
              <a:buAutoNum type="arabicPeriod" startAt="1"/>
              <a:defRPr b="1"/>
            </a:pPr>
            <a:r>
              <a:t>Execution - </a:t>
            </a:r>
            <a:r>
              <a:rPr b="0">
                <a:latin typeface="Helvetica Neue Thin"/>
                <a:ea typeface="Helvetica Neue Thin"/>
                <a:cs typeface="Helvetica Neue Thin"/>
                <a:sym typeface="Helvetica Neue Thin"/>
              </a:rPr>
              <a:t>implement your chosen methodology</a:t>
            </a:r>
          </a:p>
          <a:p>
            <a:pPr marL="889000" indent="-889000">
              <a:lnSpc>
                <a:spcPct val="150000"/>
              </a:lnSpc>
              <a:buSzPct val="100000"/>
              <a:buAutoNum type="arabicPeriod" startAt="1"/>
              <a:defRPr b="1"/>
            </a:pPr>
            <a:r>
              <a:t>Data analysis - </a:t>
            </a:r>
            <a:r>
              <a:rPr b="0">
                <a:latin typeface="Helvetica Neue Thin"/>
                <a:ea typeface="Helvetica Neue Thin"/>
                <a:cs typeface="Helvetica Neue Thin"/>
                <a:sym typeface="Helvetica Neue Thin"/>
              </a:rPr>
              <a:t>apply appropriate statistical techniques &amp; visualizations to extract meaningful insights from the data</a:t>
            </a:r>
          </a:p>
          <a:p>
            <a:pPr marL="889000" indent="-889000">
              <a:lnSpc>
                <a:spcPct val="150000"/>
              </a:lnSpc>
              <a:buSzPct val="100000"/>
              <a:buAutoNum type="arabicPeriod" startAt="1"/>
              <a:defRPr b="1"/>
            </a:pPr>
            <a:r>
              <a:t>Critical evaluation - </a:t>
            </a:r>
            <a:r>
              <a:rPr b="0">
                <a:latin typeface="Helvetica Neue Thin"/>
                <a:ea typeface="Helvetica Neue Thin"/>
                <a:cs typeface="Helvetica Neue Thin"/>
                <a:sym typeface="Helvetica Neue Thin"/>
              </a:rPr>
              <a:t>assess the limitations &amp; potential biases of your research design &amp; the findings.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Research Lifecycle"/>
          <p:cNvSpPr txBox="1"/>
          <p:nvPr>
            <p:ph type="title"/>
          </p:nvPr>
        </p:nvSpPr>
        <p:spPr>
          <a:prstGeom prst="rect">
            <a:avLst/>
          </a:prstGeom>
        </p:spPr>
        <p:txBody>
          <a:bodyPr/>
          <a:lstStyle/>
          <a:p>
            <a:pPr/>
            <a:r>
              <a:t>Research Lifecycle</a:t>
            </a:r>
          </a:p>
        </p:txBody>
      </p:sp>
      <p:sp>
        <p:nvSpPr>
          <p:cNvPr id="304" name="Dissemination &amp; impa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Dissemination &amp; impact</a:t>
            </a:r>
          </a:p>
        </p:txBody>
      </p:sp>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6" name="Publication - share your research findings through peer-reviewed venues…"/>
          <p:cNvSpPr txBox="1"/>
          <p:nvPr>
            <p:ph type="body" idx="1"/>
          </p:nvPr>
        </p:nvSpPr>
        <p:spPr>
          <a:prstGeom prst="rect">
            <a:avLst/>
          </a:prstGeom>
        </p:spPr>
        <p:txBody>
          <a:bodyPr/>
          <a:lstStyle/>
          <a:p>
            <a:pPr marL="889000" indent="-889000">
              <a:lnSpc>
                <a:spcPct val="150000"/>
              </a:lnSpc>
              <a:buSzPct val="100000"/>
              <a:buAutoNum type="arabicPeriod" startAt="1"/>
              <a:defRPr b="1"/>
            </a:pPr>
            <a:r>
              <a:t>Publication - </a:t>
            </a:r>
            <a:r>
              <a:rPr b="0">
                <a:latin typeface="Helvetica Neue Thin"/>
                <a:ea typeface="Helvetica Neue Thin"/>
                <a:cs typeface="Helvetica Neue Thin"/>
                <a:sym typeface="Helvetica Neue Thin"/>
              </a:rPr>
              <a:t>share your research findings through peer-reviewed venues</a:t>
            </a:r>
          </a:p>
          <a:p>
            <a:pPr marL="889000" indent="-889000">
              <a:lnSpc>
                <a:spcPct val="150000"/>
              </a:lnSpc>
              <a:buSzPct val="100000"/>
              <a:buAutoNum type="arabicPeriod" startAt="1"/>
              <a:defRPr b="1"/>
            </a:pPr>
            <a:r>
              <a:t>Collaboration - </a:t>
            </a:r>
            <a:r>
              <a:rPr b="0">
                <a:latin typeface="Helvetica Neue Thin"/>
                <a:ea typeface="Helvetica Neue Thin"/>
                <a:cs typeface="Helvetica Neue Thin"/>
                <a:sym typeface="Helvetica Neue Thin"/>
              </a:rPr>
              <a:t>seek feedback from peers &amp; new collaborators to refine your work and expand its reach</a:t>
            </a:r>
          </a:p>
          <a:p>
            <a:pPr marL="889000" indent="-889000">
              <a:lnSpc>
                <a:spcPct val="150000"/>
              </a:lnSpc>
              <a:buSzPct val="100000"/>
              <a:buAutoNum type="arabicPeriod" startAt="1"/>
              <a:defRPr b="1"/>
            </a:pPr>
            <a:r>
              <a:t>Contribution - </a:t>
            </a:r>
            <a:r>
              <a:rPr b="0">
                <a:latin typeface="Helvetica Neue Thin"/>
                <a:ea typeface="Helvetica Neue Thin"/>
                <a:cs typeface="Helvetica Neue Thin"/>
                <a:sym typeface="Helvetica Neue Thin"/>
              </a:rPr>
              <a:t>aim for your research to have a lasting impact by addressing real-world problems &amp; advancing the field</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esearch Lifecycle"/>
          <p:cNvSpPr txBox="1"/>
          <p:nvPr>
            <p:ph type="title"/>
          </p:nvPr>
        </p:nvSpPr>
        <p:spPr>
          <a:prstGeom prst="rect">
            <a:avLst/>
          </a:prstGeom>
        </p:spPr>
        <p:txBody>
          <a:bodyPr/>
          <a:lstStyle/>
          <a:p>
            <a:pPr/>
            <a:r>
              <a:t>Research Lifecycle</a:t>
            </a:r>
          </a:p>
        </p:txBody>
      </p:sp>
      <p:sp>
        <p:nvSpPr>
          <p:cNvPr id="309" name="“A day in the life of…”"/>
          <p:cNvSpPr txBox="1"/>
          <p:nvPr>
            <p:ph type="body" sz="quarter" idx="4294967295"/>
          </p:nvPr>
        </p:nvSpPr>
        <p:spPr>
          <a:xfrm>
            <a:off x="1206500" y="7781990"/>
            <a:ext cx="21971000" cy="1905001"/>
          </a:xfrm>
          <a:prstGeom prst="rect">
            <a:avLst/>
          </a:prstGeom>
        </p:spPr>
        <p:txBody>
          <a:bodyPr/>
          <a:lstStyle>
            <a:lvl1pPr marL="0" indent="0" defTabSz="825500">
              <a:lnSpc>
                <a:spcPct val="100000"/>
              </a:lnSpc>
              <a:spcBef>
                <a:spcPts val="0"/>
              </a:spcBef>
              <a:buSzTx/>
              <a:buNone/>
              <a:defRPr i="1" sz="5500">
                <a:solidFill>
                  <a:srgbClr val="FFFFFF"/>
                </a:solidFill>
              </a:defRPr>
            </a:lvl1pPr>
          </a:lstStyle>
          <a:p>
            <a:pPr/>
            <a:r>
              <a:t>“A day in the life of…”</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Research Lifecycle"/>
          <p:cNvSpPr txBox="1"/>
          <p:nvPr>
            <p:ph type="title"/>
          </p:nvPr>
        </p:nvSpPr>
        <p:spPr>
          <a:prstGeom prst="rect">
            <a:avLst/>
          </a:prstGeom>
        </p:spPr>
        <p:txBody>
          <a:bodyPr/>
          <a:lstStyle/>
          <a:p>
            <a:pPr/>
            <a:r>
              <a:t>Research Lifecycle</a:t>
            </a:r>
          </a:p>
        </p:txBody>
      </p:sp>
      <p:sp>
        <p:nvSpPr>
          <p:cNvPr id="312" name="Experien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Experiences</a:t>
            </a:r>
          </a:p>
        </p:txBody>
      </p:sp>
      <p:sp>
        <p:nvSpPr>
          <p:cNvPr id="313" name="What does a day in the life of a researcher look like?…"/>
          <p:cNvSpPr txBox="1"/>
          <p:nvPr>
            <p:ph type="body" idx="1"/>
          </p:nvPr>
        </p:nvSpPr>
        <p:spPr>
          <a:prstGeom prst="rect">
            <a:avLst/>
          </a:prstGeom>
        </p:spPr>
        <p:txBody>
          <a:bodyPr/>
          <a:lstStyle/>
          <a:p>
            <a:pPr>
              <a:lnSpc>
                <a:spcPct val="100000"/>
              </a:lnSpc>
              <a:defRPr b="1"/>
            </a:pPr>
            <a:r>
              <a:t>What does a day in the life of a researcher look like?</a:t>
            </a:r>
          </a:p>
          <a:p>
            <a:pPr>
              <a:lnSpc>
                <a:spcPct val="100000"/>
              </a:lnSpc>
            </a:pPr>
            <a:r>
              <a:rPr>
                <a:latin typeface="Helvetica Neue Thin"/>
                <a:ea typeface="Helvetica Neue Thin"/>
                <a:cs typeface="Helvetica Neue Thin"/>
                <a:sym typeface="Helvetica Neue Thin"/>
              </a:rPr>
              <a:t>It depends!</a:t>
            </a:r>
            <a:endParaRPr>
              <a:latin typeface="Helvetica Neue Thin"/>
              <a:ea typeface="Helvetica Neue Thin"/>
              <a:cs typeface="Helvetica Neue Thin"/>
              <a:sym typeface="Helvetica Neue Thin"/>
            </a:endParaRPr>
          </a:p>
          <a:p>
            <a:pPr lvl="2">
              <a:lnSpc>
                <a:spcPct val="100000"/>
              </a:lnSpc>
            </a:pPr>
            <a:r>
              <a:rPr>
                <a:latin typeface="Helvetica Neue Thin"/>
                <a:ea typeface="Helvetica Neue Thin"/>
                <a:cs typeface="Helvetica Neue Thin"/>
                <a:sym typeface="Helvetica Neue Thin"/>
              </a:rPr>
              <a:t>…on your role </a:t>
            </a:r>
            <a:endParaRPr>
              <a:latin typeface="Helvetica Neue Thin"/>
              <a:ea typeface="Helvetica Neue Thin"/>
              <a:cs typeface="Helvetica Neue Thin"/>
              <a:sym typeface="Helvetica Neue Thin"/>
            </a:endParaRPr>
          </a:p>
          <a:p>
            <a:pPr lvl="2">
              <a:lnSpc>
                <a:spcPct val="100000"/>
              </a:lnSpc>
            </a:pPr>
            <a:r>
              <a:rPr>
                <a:latin typeface="Helvetica Neue Thin"/>
                <a:ea typeface="Helvetica Neue Thin"/>
                <a:cs typeface="Helvetica Neue Thin"/>
                <a:sym typeface="Helvetica Neue Thin"/>
              </a:rPr>
              <a:t>…where you are in the project timeline</a:t>
            </a:r>
          </a:p>
        </p:txBody>
      </p:sp>
      <p:sp>
        <p:nvSpPr>
          <p:cNvPr id="3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A Day in the Life of a Researcher"/>
          <p:cNvSpPr txBox="1"/>
          <p:nvPr>
            <p:ph type="title"/>
          </p:nvPr>
        </p:nvSpPr>
        <p:spPr>
          <a:prstGeom prst="rect">
            <a:avLst/>
          </a:prstGeom>
        </p:spPr>
        <p:txBody>
          <a:bodyPr/>
          <a:lstStyle/>
          <a:p>
            <a:pPr/>
            <a:r>
              <a:t>A Day in the Life of a Researcher</a:t>
            </a:r>
          </a:p>
        </p:txBody>
      </p:sp>
      <p:sp>
        <p:nvSpPr>
          <p:cNvPr id="317" name="Undergraduate research assistant (UR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Undergraduate research assistant (URA)</a:t>
            </a:r>
          </a:p>
        </p:txBody>
      </p:sp>
      <p:sp>
        <p:nvSpPr>
          <p:cNvPr id="318" name="Focus: learn, gain experience, decide if research is for you…"/>
          <p:cNvSpPr txBox="1"/>
          <p:nvPr>
            <p:ph type="body" sz="half" idx="1"/>
          </p:nvPr>
        </p:nvSpPr>
        <p:spPr>
          <a:xfrm>
            <a:off x="1206500" y="4248504"/>
            <a:ext cx="11639041" cy="8256012"/>
          </a:xfrm>
          <a:prstGeom prst="rect">
            <a:avLst/>
          </a:prstGeom>
        </p:spPr>
        <p:txBody>
          <a:bodyPr/>
          <a:lstStyle/>
          <a:p>
            <a:pPr marL="597408" indent="-597408" defTabSz="2389572">
              <a:lnSpc>
                <a:spcPct val="100000"/>
              </a:lnSpc>
              <a:spcBef>
                <a:spcPts val="4400"/>
              </a:spcBef>
              <a:defRPr sz="4704">
                <a:latin typeface="Helvetica Neue Thin"/>
                <a:ea typeface="Helvetica Neue Thin"/>
                <a:cs typeface="Helvetica Neue Thin"/>
                <a:sym typeface="Helvetica Neue Thin"/>
              </a:defRPr>
            </a:pPr>
            <a:r>
              <a:rPr i="1">
                <a:latin typeface="+mn-lt"/>
                <a:ea typeface="+mn-ea"/>
                <a:cs typeface="+mn-cs"/>
                <a:sym typeface="Helvetica Neue"/>
              </a:rPr>
              <a:t>Focus</a:t>
            </a:r>
            <a:r>
              <a:t>: learn, gain experience, decide if research is for you</a:t>
            </a:r>
          </a:p>
          <a:p>
            <a:pPr marL="597408" indent="-597408" defTabSz="2389572">
              <a:lnSpc>
                <a:spcPct val="100000"/>
              </a:lnSpc>
              <a:spcBef>
                <a:spcPts val="4400"/>
              </a:spcBef>
              <a:defRPr sz="4704">
                <a:latin typeface="Helvetica Neue Thin"/>
                <a:ea typeface="Helvetica Neue Thin"/>
                <a:cs typeface="Helvetica Neue Thin"/>
                <a:sym typeface="Helvetica Neue Thin"/>
              </a:defRPr>
            </a:pPr>
            <a:r>
              <a:rPr i="1">
                <a:latin typeface="+mn-lt"/>
                <a:ea typeface="+mn-ea"/>
                <a:cs typeface="+mn-cs"/>
                <a:sym typeface="Helvetica Neue"/>
              </a:rPr>
              <a:t>Activities</a:t>
            </a:r>
            <a:r>
              <a:t>: participating in lab meetings, running experiments, data collection/analysis, literature review</a:t>
            </a:r>
          </a:p>
          <a:p>
            <a:pPr marL="597408" indent="-597408" defTabSz="2389572">
              <a:lnSpc>
                <a:spcPct val="100000"/>
              </a:lnSpc>
              <a:spcBef>
                <a:spcPts val="4400"/>
              </a:spcBef>
              <a:defRPr sz="4704">
                <a:latin typeface="Helvetica Neue Thin"/>
                <a:ea typeface="Helvetica Neue Thin"/>
                <a:cs typeface="Helvetica Neue Thin"/>
                <a:sym typeface="Helvetica Neue Thin"/>
              </a:defRPr>
            </a:pPr>
            <a:r>
              <a:rPr i="1">
                <a:latin typeface="+mn-lt"/>
                <a:ea typeface="+mn-ea"/>
                <a:cs typeface="+mn-cs"/>
                <a:sym typeface="Helvetica Neue"/>
              </a:rPr>
              <a:t>Time</a:t>
            </a:r>
            <a:r>
              <a:t>: 5-10* hours/week, schedule depends on PI/lab &amp; your coursework</a:t>
            </a:r>
          </a:p>
          <a:p>
            <a:pPr marL="597408" indent="-597408" defTabSz="2389572">
              <a:lnSpc>
                <a:spcPct val="100000"/>
              </a:lnSpc>
              <a:spcBef>
                <a:spcPts val="4400"/>
              </a:spcBef>
              <a:defRPr sz="4704">
                <a:latin typeface="Helvetica Neue Thin"/>
                <a:ea typeface="Helvetica Neue Thin"/>
                <a:cs typeface="Helvetica Neue Thin"/>
                <a:sym typeface="Helvetica Neue Thin"/>
              </a:defRPr>
            </a:pPr>
            <a:r>
              <a:t>Position is often “by semester” (or 8-10 weeks if “URE” or “REU”)</a:t>
            </a:r>
          </a:p>
        </p:txBody>
      </p:sp>
      <p:sp>
        <p:nvSpPr>
          <p:cNvPr id="3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0" name="Image" descr="Image"/>
          <p:cNvPicPr>
            <a:picLocks noChangeAspect="1"/>
          </p:cNvPicPr>
          <p:nvPr/>
        </p:nvPicPr>
        <p:blipFill>
          <a:blip r:embed="rId2">
            <a:extLst/>
          </a:blip>
          <a:stretch>
            <a:fillRect/>
          </a:stretch>
        </p:blipFill>
        <p:spPr>
          <a:xfrm>
            <a:off x="13485336" y="2885841"/>
            <a:ext cx="10472619" cy="10472620"/>
          </a:xfrm>
          <a:prstGeom prst="rect">
            <a:avLst/>
          </a:prstGeom>
          <a:ln w="12700">
            <a:miter lim="400000"/>
          </a:ln>
        </p:spPr>
      </p:pic>
      <p:sp>
        <p:nvSpPr>
          <p:cNvPr id="321" name="Image source: Harvard Biomedical Data Management"/>
          <p:cNvSpPr txBox="1"/>
          <p:nvPr/>
        </p:nvSpPr>
        <p:spPr>
          <a:xfrm>
            <a:off x="18428879" y="13151659"/>
            <a:ext cx="4977284" cy="324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Image source: Harvard Biomedical Data Management</a:t>
            </a:r>
          </a:p>
        </p:txBody>
      </p:sp>
      <p:pic>
        <p:nvPicPr>
          <p:cNvPr id="322" name="Oval Oval" descr="Oval Oval"/>
          <p:cNvPicPr>
            <a:picLocks noChangeAspect="0"/>
          </p:cNvPicPr>
          <p:nvPr/>
        </p:nvPicPr>
        <p:blipFill>
          <a:blip r:embed="rId3">
            <a:extLst/>
          </a:blip>
          <a:stretch>
            <a:fillRect/>
          </a:stretch>
        </p:blipFill>
        <p:spPr>
          <a:xfrm>
            <a:off x="15848606" y="6997007"/>
            <a:ext cx="8063731" cy="6334304"/>
          </a:xfrm>
          <a:prstGeom prst="rect">
            <a:avLst/>
          </a:prstGeom>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A Day in the Life of a Researcher"/>
          <p:cNvSpPr txBox="1"/>
          <p:nvPr>
            <p:ph type="title"/>
          </p:nvPr>
        </p:nvSpPr>
        <p:spPr>
          <a:prstGeom prst="rect">
            <a:avLst/>
          </a:prstGeom>
        </p:spPr>
        <p:txBody>
          <a:bodyPr/>
          <a:lstStyle/>
          <a:p>
            <a:pPr/>
            <a:r>
              <a:t>A Day in the Life of a Researcher</a:t>
            </a:r>
          </a:p>
        </p:txBody>
      </p:sp>
      <p:sp>
        <p:nvSpPr>
          <p:cNvPr id="326" name="Graduate research assistant (GR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Graduate research assistant (GRA)</a:t>
            </a:r>
          </a:p>
        </p:txBody>
      </p:sp>
      <p:sp>
        <p:nvSpPr>
          <p:cNvPr id="3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8" name="Image" descr="Image"/>
          <p:cNvPicPr>
            <a:picLocks noChangeAspect="1"/>
          </p:cNvPicPr>
          <p:nvPr/>
        </p:nvPicPr>
        <p:blipFill>
          <a:blip r:embed="rId2">
            <a:extLst/>
          </a:blip>
          <a:stretch>
            <a:fillRect/>
          </a:stretch>
        </p:blipFill>
        <p:spPr>
          <a:xfrm>
            <a:off x="13485336" y="2885841"/>
            <a:ext cx="10472619" cy="10472620"/>
          </a:xfrm>
          <a:prstGeom prst="rect">
            <a:avLst/>
          </a:prstGeom>
          <a:ln w="12700">
            <a:miter lim="400000"/>
          </a:ln>
        </p:spPr>
      </p:pic>
      <p:sp>
        <p:nvSpPr>
          <p:cNvPr id="329" name="Image source: Harvard Biomedical Data Management"/>
          <p:cNvSpPr txBox="1"/>
          <p:nvPr/>
        </p:nvSpPr>
        <p:spPr>
          <a:xfrm>
            <a:off x="18428879" y="13151659"/>
            <a:ext cx="4977284" cy="324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Image source: Harvard Biomedical Data Management</a:t>
            </a:r>
          </a:p>
        </p:txBody>
      </p:sp>
      <p:pic>
        <p:nvPicPr>
          <p:cNvPr id="330" name="Oval Oval" descr="Oval Oval"/>
          <p:cNvPicPr>
            <a:picLocks noChangeAspect="0"/>
          </p:cNvPicPr>
          <p:nvPr/>
        </p:nvPicPr>
        <p:blipFill>
          <a:blip r:embed="rId3">
            <a:extLst/>
          </a:blip>
          <a:stretch>
            <a:fillRect/>
          </a:stretch>
        </p:blipFill>
        <p:spPr>
          <a:xfrm>
            <a:off x="12176231" y="3894825"/>
            <a:ext cx="8063732" cy="7874672"/>
          </a:xfrm>
          <a:prstGeom prst="rect">
            <a:avLst/>
          </a:prstGeom>
        </p:spPr>
      </p:pic>
      <p:sp>
        <p:nvSpPr>
          <p:cNvPr id="332" name="Focus: conducting focused research independently (w/support of a team)…"/>
          <p:cNvSpPr txBox="1"/>
          <p:nvPr>
            <p:ph type="body" sz="half" idx="1"/>
          </p:nvPr>
        </p:nvSpPr>
        <p:spPr>
          <a:xfrm>
            <a:off x="1206500" y="4248504"/>
            <a:ext cx="10933487" cy="8256012"/>
          </a:xfrm>
          <a:prstGeom prst="rect">
            <a:avLst/>
          </a:prstGeom>
        </p:spPr>
        <p:txBody>
          <a:bodyPr/>
          <a:lstStyle/>
          <a:p>
            <a:pPr marL="597408" indent="-597408" defTabSz="2389572">
              <a:lnSpc>
                <a:spcPct val="100000"/>
              </a:lnSpc>
              <a:spcBef>
                <a:spcPts val="4400"/>
              </a:spcBef>
              <a:defRPr sz="4704">
                <a:latin typeface="Helvetica Neue Thin"/>
                <a:ea typeface="Helvetica Neue Thin"/>
                <a:cs typeface="Helvetica Neue Thin"/>
                <a:sym typeface="Helvetica Neue Thin"/>
              </a:defRPr>
            </a:pPr>
            <a:r>
              <a:rPr i="1">
                <a:latin typeface="+mn-lt"/>
                <a:ea typeface="+mn-ea"/>
                <a:cs typeface="+mn-cs"/>
                <a:sym typeface="Helvetica Neue"/>
              </a:rPr>
              <a:t>Focus</a:t>
            </a:r>
            <a:r>
              <a:t>: conducting focused research independently (w/support of a team)</a:t>
            </a:r>
          </a:p>
          <a:p>
            <a:pPr marL="597408" indent="-597408" defTabSz="2389572">
              <a:lnSpc>
                <a:spcPct val="100000"/>
              </a:lnSpc>
              <a:spcBef>
                <a:spcPts val="4400"/>
              </a:spcBef>
              <a:defRPr sz="4704">
                <a:latin typeface="Helvetica Neue Thin"/>
                <a:ea typeface="Helvetica Neue Thin"/>
                <a:cs typeface="Helvetica Neue Thin"/>
                <a:sym typeface="Helvetica Neue Thin"/>
              </a:defRPr>
            </a:pPr>
            <a:r>
              <a:rPr i="1">
                <a:latin typeface="+mn-lt"/>
                <a:ea typeface="+mn-ea"/>
                <a:cs typeface="+mn-cs"/>
                <a:sym typeface="Helvetica Neue"/>
              </a:rPr>
              <a:t>Activities</a:t>
            </a:r>
            <a:r>
              <a:t>: design experiments, data collection/analysis, paper writing, near peer mentoring</a:t>
            </a:r>
          </a:p>
          <a:p>
            <a:pPr marL="597408" indent="-597408" defTabSz="2389572">
              <a:lnSpc>
                <a:spcPct val="100000"/>
              </a:lnSpc>
              <a:spcBef>
                <a:spcPts val="4400"/>
              </a:spcBef>
              <a:defRPr sz="4704">
                <a:latin typeface="Helvetica Neue Thin"/>
                <a:ea typeface="Helvetica Neue Thin"/>
                <a:cs typeface="Helvetica Neue Thin"/>
                <a:sym typeface="Helvetica Neue Thin"/>
              </a:defRPr>
            </a:pPr>
            <a:r>
              <a:rPr i="1">
                <a:latin typeface="+mn-lt"/>
                <a:ea typeface="+mn-ea"/>
                <a:cs typeface="+mn-cs"/>
                <a:sym typeface="Helvetica Neue"/>
              </a:rPr>
              <a:t>Time</a:t>
            </a:r>
            <a:r>
              <a:t>: 20-40* hours/week, schedule depends on PI/lab &amp; your coursework</a:t>
            </a:r>
          </a:p>
          <a:p>
            <a:pPr marL="597408" indent="-597408" defTabSz="2389572">
              <a:lnSpc>
                <a:spcPct val="100000"/>
              </a:lnSpc>
              <a:spcBef>
                <a:spcPts val="4400"/>
              </a:spcBef>
              <a:defRPr sz="4704">
                <a:latin typeface="Helvetica Neue Thin"/>
                <a:ea typeface="Helvetica Neue Thin"/>
                <a:cs typeface="Helvetica Neue Thin"/>
                <a:sym typeface="Helvetica Neue Thin"/>
              </a:defRPr>
            </a:pPr>
            <a:r>
              <a:t>Position is often for length of degree program.</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A Day in the Life of a Researcher"/>
          <p:cNvSpPr txBox="1"/>
          <p:nvPr>
            <p:ph type="title"/>
          </p:nvPr>
        </p:nvSpPr>
        <p:spPr>
          <a:prstGeom prst="rect">
            <a:avLst/>
          </a:prstGeom>
        </p:spPr>
        <p:txBody>
          <a:bodyPr/>
          <a:lstStyle/>
          <a:p>
            <a:pPr/>
            <a:r>
              <a:t>A Day in the Life of a Researcher</a:t>
            </a:r>
          </a:p>
        </p:txBody>
      </p:sp>
      <p:sp>
        <p:nvSpPr>
          <p:cNvPr id="335" name="Postdoctoral Researcher (postdo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Postdoctoral Researcher (postdoc)</a:t>
            </a:r>
          </a:p>
        </p:txBody>
      </p:sp>
      <p:sp>
        <p:nvSpPr>
          <p:cNvPr id="3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7" name="Image" descr="Image"/>
          <p:cNvPicPr>
            <a:picLocks noChangeAspect="1"/>
          </p:cNvPicPr>
          <p:nvPr/>
        </p:nvPicPr>
        <p:blipFill>
          <a:blip r:embed="rId2">
            <a:extLst/>
          </a:blip>
          <a:stretch>
            <a:fillRect/>
          </a:stretch>
        </p:blipFill>
        <p:spPr>
          <a:xfrm>
            <a:off x="13485336" y="2885841"/>
            <a:ext cx="10472619" cy="10472620"/>
          </a:xfrm>
          <a:prstGeom prst="rect">
            <a:avLst/>
          </a:prstGeom>
          <a:ln w="12700">
            <a:miter lim="400000"/>
          </a:ln>
        </p:spPr>
      </p:pic>
      <p:sp>
        <p:nvSpPr>
          <p:cNvPr id="338" name="Image source: Harvard Biomedical Data Management"/>
          <p:cNvSpPr txBox="1"/>
          <p:nvPr/>
        </p:nvSpPr>
        <p:spPr>
          <a:xfrm>
            <a:off x="18428879" y="13151659"/>
            <a:ext cx="4977284" cy="324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Image source: Harvard Biomedical Data Management</a:t>
            </a:r>
          </a:p>
        </p:txBody>
      </p:sp>
      <p:pic>
        <p:nvPicPr>
          <p:cNvPr id="339" name="Oval Oval" descr="Oval Oval"/>
          <p:cNvPicPr>
            <a:picLocks noChangeAspect="0"/>
          </p:cNvPicPr>
          <p:nvPr/>
        </p:nvPicPr>
        <p:blipFill>
          <a:blip r:embed="rId3">
            <a:extLst/>
          </a:blip>
          <a:stretch>
            <a:fillRect/>
          </a:stretch>
        </p:blipFill>
        <p:spPr>
          <a:xfrm>
            <a:off x="13780258" y="2107884"/>
            <a:ext cx="8063731" cy="7874672"/>
          </a:xfrm>
          <a:prstGeom prst="rect">
            <a:avLst/>
          </a:prstGeom>
        </p:spPr>
      </p:pic>
      <p:sp>
        <p:nvSpPr>
          <p:cNvPr id="341" name="Focus: gain experience, conduct independent research, grow as a mentor…"/>
          <p:cNvSpPr txBox="1"/>
          <p:nvPr>
            <p:ph type="body" sz="half" idx="1"/>
          </p:nvPr>
        </p:nvSpPr>
        <p:spPr>
          <a:xfrm>
            <a:off x="1206500" y="4248504"/>
            <a:ext cx="11293107" cy="8256012"/>
          </a:xfrm>
          <a:prstGeom prst="rect">
            <a:avLst/>
          </a:prstGeom>
        </p:spPr>
        <p:txBody>
          <a:bodyPr/>
          <a:lstStyle/>
          <a:p>
            <a:pPr>
              <a:lnSpc>
                <a:spcPct val="100000"/>
              </a:lnSpc>
              <a:defRPr>
                <a:latin typeface="Helvetica Neue Thin"/>
                <a:ea typeface="Helvetica Neue Thin"/>
                <a:cs typeface="Helvetica Neue Thin"/>
                <a:sym typeface="Helvetica Neue Thin"/>
              </a:defRPr>
            </a:pPr>
            <a:r>
              <a:rPr i="1">
                <a:latin typeface="+mn-lt"/>
                <a:ea typeface="+mn-ea"/>
                <a:cs typeface="+mn-cs"/>
                <a:sym typeface="Helvetica Neue"/>
              </a:rPr>
              <a:t>Focus</a:t>
            </a:r>
            <a:r>
              <a:t>: gain experience, conduct independent research, grow as a mentor</a:t>
            </a:r>
          </a:p>
          <a:p>
            <a:pPr>
              <a:lnSpc>
                <a:spcPct val="100000"/>
              </a:lnSpc>
              <a:defRPr>
                <a:latin typeface="Helvetica Neue Thin"/>
                <a:ea typeface="Helvetica Neue Thin"/>
                <a:cs typeface="Helvetica Neue Thin"/>
                <a:sym typeface="Helvetica Neue Thin"/>
              </a:defRPr>
            </a:pPr>
            <a:r>
              <a:rPr i="1">
                <a:latin typeface="+mn-lt"/>
                <a:ea typeface="+mn-ea"/>
                <a:cs typeface="+mn-cs"/>
                <a:sym typeface="Helvetica Neue"/>
              </a:rPr>
              <a:t>Activities</a:t>
            </a:r>
            <a:r>
              <a:t>: design &amp; lead research projects, write grants, secure funding, publish papers, mentor students</a:t>
            </a:r>
          </a:p>
          <a:p>
            <a:pPr>
              <a:lnSpc>
                <a:spcPct val="100000"/>
              </a:lnSpc>
              <a:defRPr>
                <a:latin typeface="Helvetica Neue Thin"/>
                <a:ea typeface="Helvetica Neue Thin"/>
                <a:cs typeface="Helvetica Neue Thin"/>
                <a:sym typeface="Helvetica Neue Thin"/>
              </a:defRPr>
            </a:pPr>
            <a:r>
              <a:rPr i="1">
                <a:latin typeface="+mn-lt"/>
                <a:ea typeface="+mn-ea"/>
                <a:cs typeface="+mn-cs"/>
                <a:sym typeface="Helvetica Neue"/>
              </a:rPr>
              <a:t>Time</a:t>
            </a:r>
            <a:r>
              <a:t>: 40-50* hours/week</a:t>
            </a:r>
          </a:p>
          <a:p>
            <a:pPr>
              <a:lnSpc>
                <a:spcPct val="100000"/>
              </a:lnSpc>
              <a:defRPr>
                <a:latin typeface="Helvetica Neue Thin"/>
                <a:ea typeface="Helvetica Neue Thin"/>
                <a:cs typeface="Helvetica Neue Thin"/>
                <a:sym typeface="Helvetica Neue Thin"/>
              </a:defRPr>
            </a:pPr>
            <a:r>
              <a:t>Position is often a short contract (e.g. 1 year)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A Day in the Life of a Researcher"/>
          <p:cNvSpPr txBox="1"/>
          <p:nvPr>
            <p:ph type="title"/>
          </p:nvPr>
        </p:nvSpPr>
        <p:spPr>
          <a:prstGeom prst="rect">
            <a:avLst/>
          </a:prstGeom>
        </p:spPr>
        <p:txBody>
          <a:bodyPr/>
          <a:lstStyle/>
          <a:p>
            <a:pPr/>
            <a:r>
              <a:t>A Day in the Life of a Researcher</a:t>
            </a:r>
          </a:p>
        </p:txBody>
      </p:sp>
      <p:sp>
        <p:nvSpPr>
          <p:cNvPr id="344" name="Primary Investigator (PI) - faculty memb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Primary Investigator (PI) - faculty member</a:t>
            </a:r>
          </a:p>
        </p:txBody>
      </p:sp>
      <p:sp>
        <p:nvSpPr>
          <p:cNvPr id="3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6" name="Image" descr="Image"/>
          <p:cNvPicPr>
            <a:picLocks noChangeAspect="1"/>
          </p:cNvPicPr>
          <p:nvPr/>
        </p:nvPicPr>
        <p:blipFill>
          <a:blip r:embed="rId2">
            <a:extLst/>
          </a:blip>
          <a:stretch>
            <a:fillRect/>
          </a:stretch>
        </p:blipFill>
        <p:spPr>
          <a:xfrm>
            <a:off x="13485336" y="2885841"/>
            <a:ext cx="10472619" cy="10472620"/>
          </a:xfrm>
          <a:prstGeom prst="rect">
            <a:avLst/>
          </a:prstGeom>
          <a:ln w="12700">
            <a:miter lim="400000"/>
          </a:ln>
        </p:spPr>
      </p:pic>
      <p:sp>
        <p:nvSpPr>
          <p:cNvPr id="347" name="Image source: Harvard Biomedical Data Management"/>
          <p:cNvSpPr txBox="1"/>
          <p:nvPr/>
        </p:nvSpPr>
        <p:spPr>
          <a:xfrm>
            <a:off x="18428879" y="13151659"/>
            <a:ext cx="4977284" cy="324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Image source: Harvard Biomedical Data Management</a:t>
            </a:r>
          </a:p>
        </p:txBody>
      </p:sp>
      <p:pic>
        <p:nvPicPr>
          <p:cNvPr id="348" name="Oval Oval" descr="Oval Oval"/>
          <p:cNvPicPr>
            <a:picLocks noChangeAspect="0"/>
          </p:cNvPicPr>
          <p:nvPr/>
        </p:nvPicPr>
        <p:blipFill>
          <a:blip r:embed="rId3">
            <a:extLst/>
          </a:blip>
          <a:stretch>
            <a:fillRect/>
          </a:stretch>
        </p:blipFill>
        <p:spPr>
          <a:xfrm>
            <a:off x="12823469" y="2664819"/>
            <a:ext cx="11750561" cy="10553929"/>
          </a:xfrm>
          <a:prstGeom prst="rect">
            <a:avLst/>
          </a:prstGeom>
        </p:spPr>
      </p:pic>
      <p:sp>
        <p:nvSpPr>
          <p:cNvPr id="350" name="Focus: oversee research programs, mentoring…"/>
          <p:cNvSpPr txBox="1"/>
          <p:nvPr>
            <p:ph type="body" sz="half" idx="1"/>
          </p:nvPr>
        </p:nvSpPr>
        <p:spPr>
          <a:xfrm>
            <a:off x="1206500" y="4248504"/>
            <a:ext cx="11293107" cy="8256012"/>
          </a:xfrm>
          <a:prstGeom prst="rect">
            <a:avLst/>
          </a:prstGeom>
        </p:spPr>
        <p:txBody>
          <a:bodyPr/>
          <a:lstStyle/>
          <a:p>
            <a:pPr marL="603504" indent="-603504" defTabSz="2413955">
              <a:lnSpc>
                <a:spcPct val="100000"/>
              </a:lnSpc>
              <a:spcBef>
                <a:spcPts val="4400"/>
              </a:spcBef>
              <a:defRPr sz="4752">
                <a:latin typeface="Helvetica Neue Thin"/>
                <a:ea typeface="Helvetica Neue Thin"/>
                <a:cs typeface="Helvetica Neue Thin"/>
                <a:sym typeface="Helvetica Neue Thin"/>
              </a:defRPr>
            </a:pPr>
            <a:r>
              <a:rPr i="1">
                <a:latin typeface="+mn-lt"/>
                <a:ea typeface="+mn-ea"/>
                <a:cs typeface="+mn-cs"/>
                <a:sym typeface="Helvetica Neue"/>
              </a:rPr>
              <a:t>Focus</a:t>
            </a:r>
            <a:r>
              <a:t>: oversee research programs, mentoring</a:t>
            </a:r>
          </a:p>
          <a:p>
            <a:pPr marL="603504" indent="-603504" defTabSz="2413955">
              <a:lnSpc>
                <a:spcPct val="100000"/>
              </a:lnSpc>
              <a:spcBef>
                <a:spcPts val="4400"/>
              </a:spcBef>
              <a:defRPr sz="4752">
                <a:latin typeface="Helvetica Neue Thin"/>
                <a:ea typeface="Helvetica Neue Thin"/>
                <a:cs typeface="Helvetica Neue Thin"/>
                <a:sym typeface="Helvetica Neue Thin"/>
              </a:defRPr>
            </a:pPr>
            <a:r>
              <a:rPr i="1">
                <a:latin typeface="+mn-lt"/>
                <a:ea typeface="+mn-ea"/>
                <a:cs typeface="+mn-cs"/>
                <a:sym typeface="Helvetica Neue"/>
              </a:rPr>
              <a:t>Activities</a:t>
            </a:r>
            <a:r>
              <a:t>: design &amp; lead research projects, write grants, secure funding, publish papers, mentor students, teaching, attending conferences, service activities</a:t>
            </a:r>
          </a:p>
          <a:p>
            <a:pPr marL="603504" indent="-603504" defTabSz="2413955">
              <a:lnSpc>
                <a:spcPct val="100000"/>
              </a:lnSpc>
              <a:spcBef>
                <a:spcPts val="4400"/>
              </a:spcBef>
              <a:defRPr sz="4752">
                <a:latin typeface="Helvetica Neue Thin"/>
                <a:ea typeface="Helvetica Neue Thin"/>
                <a:cs typeface="Helvetica Neue Thin"/>
                <a:sym typeface="Helvetica Neue Thin"/>
              </a:defRPr>
            </a:pPr>
            <a:r>
              <a:rPr i="1">
                <a:latin typeface="+mn-lt"/>
                <a:ea typeface="+mn-ea"/>
                <a:cs typeface="+mn-cs"/>
                <a:sym typeface="Helvetica Neue"/>
              </a:rPr>
              <a:t>Time</a:t>
            </a:r>
            <a:r>
              <a:t>: 50*+ hours/week</a:t>
            </a:r>
          </a:p>
          <a:p>
            <a:pPr marL="603504" indent="-603504" defTabSz="2413955">
              <a:lnSpc>
                <a:spcPct val="100000"/>
              </a:lnSpc>
              <a:spcBef>
                <a:spcPts val="4400"/>
              </a:spcBef>
              <a:defRPr sz="4752">
                <a:latin typeface="Helvetica Neue Thin"/>
                <a:ea typeface="Helvetica Neue Thin"/>
                <a:cs typeface="Helvetica Neue Thin"/>
                <a:sym typeface="Helvetica Neue Thin"/>
              </a:defRPr>
            </a:pPr>
            <a:r>
              <a:t>Position is for 5-6 years until tenure review</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A Day in the Life of a Researcher"/>
          <p:cNvSpPr txBox="1"/>
          <p:nvPr>
            <p:ph type="title"/>
          </p:nvPr>
        </p:nvSpPr>
        <p:spPr>
          <a:prstGeom prst="rect">
            <a:avLst/>
          </a:prstGeom>
        </p:spPr>
        <p:txBody>
          <a:bodyPr/>
          <a:lstStyle/>
          <a:p>
            <a:pPr/>
            <a:r>
              <a:t>A Day in the Life of a Researcher</a:t>
            </a:r>
          </a:p>
        </p:txBody>
      </p:sp>
      <p:sp>
        <p:nvSpPr>
          <p:cNvPr id="353" name="The hard par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The hard parts?</a:t>
            </a:r>
          </a:p>
        </p:txBody>
      </p:sp>
      <p:sp>
        <p:nvSpPr>
          <p:cNvPr id="3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 name="Determining if a research problem is relevant &amp; impactful…"/>
          <p:cNvSpPr txBox="1"/>
          <p:nvPr>
            <p:ph type="body" idx="1"/>
          </p:nvPr>
        </p:nvSpPr>
        <p:spPr>
          <a:prstGeom prst="rect">
            <a:avLst/>
          </a:prstGeom>
        </p:spPr>
        <p:txBody>
          <a:bodyPr/>
          <a:lstStyle/>
          <a:p>
            <a:pPr>
              <a:lnSpc>
                <a:spcPct val="100000"/>
              </a:lnSpc>
              <a:defRPr>
                <a:latin typeface="Helvetica Neue Thin"/>
                <a:ea typeface="Helvetica Neue Thin"/>
                <a:cs typeface="Helvetica Neue Thin"/>
                <a:sym typeface="Helvetica Neue Thin"/>
              </a:defRPr>
            </a:pPr>
            <a:r>
              <a:t>Determining if a research problem is relevant &amp; impactful</a:t>
            </a:r>
          </a:p>
          <a:p>
            <a:pPr>
              <a:lnSpc>
                <a:spcPct val="100000"/>
              </a:lnSpc>
              <a:defRPr>
                <a:latin typeface="Helvetica Neue Thin"/>
                <a:ea typeface="Helvetica Neue Thin"/>
                <a:cs typeface="Helvetica Neue Thin"/>
                <a:sym typeface="Helvetica Neue Thin"/>
              </a:defRPr>
            </a:pPr>
            <a:r>
              <a:t>Allocating time effectively (</a:t>
            </a:r>
            <a:r>
              <a:rPr i="1">
                <a:latin typeface="+mn-lt"/>
                <a:ea typeface="+mn-ea"/>
                <a:cs typeface="+mn-cs"/>
                <a:sym typeface="Helvetica Neue"/>
              </a:rPr>
              <a:t>especially without deadlines or “meetings”!)</a:t>
            </a:r>
            <a:endParaRPr i="1">
              <a:latin typeface="+mn-lt"/>
              <a:ea typeface="+mn-ea"/>
              <a:cs typeface="+mn-cs"/>
              <a:sym typeface="Helvetica Neue"/>
            </a:endParaRPr>
          </a:p>
          <a:p>
            <a:pPr>
              <a:lnSpc>
                <a:spcPct val="100000"/>
              </a:lnSpc>
              <a:defRPr>
                <a:latin typeface="Helvetica Neue Thin"/>
                <a:ea typeface="Helvetica Neue Thin"/>
                <a:cs typeface="Helvetica Neue Thin"/>
                <a:sym typeface="Helvetica Neue Thin"/>
              </a:defRPr>
            </a:pPr>
            <a:r>
              <a:t>Every day is different (</a:t>
            </a:r>
            <a:r>
              <a:rPr i="1">
                <a:latin typeface="+mn-lt"/>
                <a:ea typeface="+mn-ea"/>
                <a:cs typeface="+mn-cs"/>
                <a:sym typeface="Helvetica Neue"/>
              </a:rPr>
              <a:t>can be tough to plan for..)</a:t>
            </a:r>
          </a:p>
          <a:p>
            <a:pPr>
              <a:lnSpc>
                <a:spcPct val="100000"/>
              </a:lnSpc>
              <a:defRPr>
                <a:latin typeface="Helvetica Neue Thin"/>
                <a:ea typeface="Helvetica Neue Thin"/>
                <a:cs typeface="Helvetica Neue Thin"/>
                <a:sym typeface="Helvetica Neue Thin"/>
              </a:defRPr>
            </a:pPr>
            <a:r>
              <a:t>Research doesn’t always work out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Week 6: Research Design"/>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Week 6: </a:t>
            </a:r>
            <a:r>
              <a:t>Research Design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Research Lifecycle"/>
          <p:cNvSpPr txBox="1"/>
          <p:nvPr>
            <p:ph type="title"/>
          </p:nvPr>
        </p:nvSpPr>
        <p:spPr>
          <a:prstGeom prst="rect">
            <a:avLst/>
          </a:prstGeom>
        </p:spPr>
        <p:txBody>
          <a:bodyPr/>
          <a:lstStyle/>
          <a:p>
            <a:pPr/>
            <a:r>
              <a:t>Research Lifecycle</a:t>
            </a:r>
          </a:p>
        </p:txBody>
      </p:sp>
      <p:sp>
        <p:nvSpPr>
          <p:cNvPr id="358" name="Q&amp;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Q&amp;A</a:t>
            </a:r>
          </a:p>
        </p:txBody>
      </p:sp>
      <p:sp>
        <p:nvSpPr>
          <p:cNvPr id="359" name="What does a day in the life of a researcher look like?"/>
          <p:cNvSpPr txBox="1"/>
          <p:nvPr>
            <p:ph type="body" idx="1"/>
          </p:nvPr>
        </p:nvSpPr>
        <p:spPr>
          <a:prstGeom prst="rect">
            <a:avLst/>
          </a:prstGeom>
        </p:spPr>
        <p:txBody>
          <a:bodyPr/>
          <a:lstStyle>
            <a:lvl1pPr>
              <a:lnSpc>
                <a:spcPct val="100000"/>
              </a:lnSpc>
              <a:defRPr b="1"/>
            </a:lvl1pPr>
          </a:lstStyle>
          <a:p>
            <a:pPr/>
            <a:r>
              <a:t>What does a day in the life of a researcher look like?</a:t>
            </a:r>
          </a:p>
        </p:txBody>
      </p:sp>
      <p:sp>
        <p:nvSpPr>
          <p:cNvPr id="3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Research Lifecycle"/>
          <p:cNvSpPr txBox="1"/>
          <p:nvPr>
            <p:ph type="title"/>
          </p:nvPr>
        </p:nvSpPr>
        <p:spPr>
          <a:prstGeom prst="rect">
            <a:avLst/>
          </a:prstGeom>
        </p:spPr>
        <p:txBody>
          <a:bodyPr/>
          <a:lstStyle/>
          <a:p>
            <a:pPr/>
            <a:r>
              <a:t>Research Lifecycle</a:t>
            </a:r>
          </a:p>
        </p:txBody>
      </p:sp>
      <p:sp>
        <p:nvSpPr>
          <p:cNvPr id="363" name="Quick dem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Quick demo?</a:t>
            </a:r>
          </a:p>
        </p:txBody>
      </p:sp>
      <p:sp>
        <p:nvSpPr>
          <p:cNvPr id="3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5" name="What does a day in the life of a researcher look like?"/>
          <p:cNvSpPr txBox="1"/>
          <p:nvPr>
            <p:ph type="body" idx="1"/>
          </p:nvPr>
        </p:nvSpPr>
        <p:spPr>
          <a:prstGeom prst="rect">
            <a:avLst/>
          </a:prstGeom>
        </p:spPr>
        <p:txBody>
          <a:bodyPr/>
          <a:lstStyle>
            <a:lvl1pPr>
              <a:lnSpc>
                <a:spcPct val="100000"/>
              </a:lnSpc>
              <a:defRPr b="1"/>
            </a:lvl1pPr>
          </a:lstStyle>
          <a:p>
            <a:pPr/>
            <a:r>
              <a:t>What does a day in the life of a researcher look like?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Funding your research"/>
          <p:cNvSpPr txBox="1"/>
          <p:nvPr>
            <p:ph type="title"/>
          </p:nvPr>
        </p:nvSpPr>
        <p:spPr>
          <a:prstGeom prst="rect">
            <a:avLst/>
          </a:prstGeom>
        </p:spPr>
        <p:txBody>
          <a:bodyPr/>
          <a:lstStyle/>
          <a:p>
            <a:pPr/>
            <a:r>
              <a:t>Funding your research</a:t>
            </a:r>
          </a:p>
        </p:txBody>
      </p:sp>
      <p:sp>
        <p:nvSpPr>
          <p:cNvPr id="368" name="https://research.utsa.edu/fund-dev/find-fund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defRPr b="0" i="1" sz="3800"/>
            </a:pPr>
            <a:r>
              <a:rPr u="sng">
                <a:hlinkClick r:id="rId2" invalidUrl="" action="" tgtFrame="" tooltip="" history="1" highlightClick="0" endSnd="0"/>
              </a:rPr>
              <a:t>https://research.utsa.edu/fund-dev/find-funding/</a:t>
            </a:r>
            <a:r>
              <a:t> </a:t>
            </a:r>
          </a:p>
        </p:txBody>
      </p:sp>
      <p:sp>
        <p:nvSpPr>
          <p:cNvPr id="369" name="Slide Number"/>
          <p:cNvSpPr txBox="1"/>
          <p:nvPr>
            <p:ph type="sldNum" sz="quarter" idx="4294967295"/>
          </p:nvPr>
        </p:nvSpPr>
        <p:spPr>
          <a:xfrm>
            <a:off x="12001499" y="13080999"/>
            <a:ext cx="368505" cy="37460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370" name="Screenshot 2023-10-19 at 9.05.20 AM.png" descr="Screenshot 2023-10-19 at 9.05.20 AM.png"/>
          <p:cNvPicPr>
            <a:picLocks noChangeAspect="1"/>
          </p:cNvPicPr>
          <p:nvPr/>
        </p:nvPicPr>
        <p:blipFill>
          <a:blip r:embed="rId3">
            <a:extLst/>
          </a:blip>
          <a:stretch>
            <a:fillRect/>
          </a:stretch>
        </p:blipFill>
        <p:spPr>
          <a:xfrm>
            <a:off x="4959350" y="3523972"/>
            <a:ext cx="14465300" cy="810260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Funding your research"/>
          <p:cNvSpPr txBox="1"/>
          <p:nvPr>
            <p:ph type="title"/>
          </p:nvPr>
        </p:nvSpPr>
        <p:spPr>
          <a:prstGeom prst="rect">
            <a:avLst/>
          </a:prstGeom>
        </p:spPr>
        <p:txBody>
          <a:bodyPr/>
          <a:lstStyle/>
          <a:p>
            <a:pPr/>
            <a:r>
              <a:t>Funding your research</a:t>
            </a:r>
          </a:p>
        </p:txBody>
      </p:sp>
      <p:sp>
        <p:nvSpPr>
          <p:cNvPr id="373" name="nsf.gov/fund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defRPr b="0" i="1"/>
            </a:pPr>
            <a:r>
              <a:rPr u="sng">
                <a:hlinkClick r:id="rId2" invalidUrl="" action="" tgtFrame="" tooltip="" history="1" highlightClick="0" endSnd="0"/>
              </a:rPr>
              <a:t>nsf.gov/funding</a:t>
            </a:r>
            <a:r>
              <a:t> </a:t>
            </a:r>
          </a:p>
        </p:txBody>
      </p:sp>
      <p:sp>
        <p:nvSpPr>
          <p:cNvPr id="374" name="Slide Number"/>
          <p:cNvSpPr txBox="1"/>
          <p:nvPr>
            <p:ph type="sldNum" sz="quarter" idx="4294967295"/>
          </p:nvPr>
        </p:nvSpPr>
        <p:spPr>
          <a:xfrm>
            <a:off x="12001499" y="13080999"/>
            <a:ext cx="368505" cy="374600"/>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defRPr>
            </a:lvl1pPr>
          </a:lstStyle>
          <a:p>
            <a:pPr/>
            <a:fld id="{86CB4B4D-7CA3-9044-876B-883B54F8677D}" type="slidenum"/>
          </a:p>
        </p:txBody>
      </p:sp>
      <p:pic>
        <p:nvPicPr>
          <p:cNvPr id="375" name="Screenshot 2023-10-19 at 9.06.18 AM.png" descr="Screenshot 2023-10-19 at 9.06.18 AM.png"/>
          <p:cNvPicPr>
            <a:picLocks noChangeAspect="1"/>
          </p:cNvPicPr>
          <p:nvPr/>
        </p:nvPicPr>
        <p:blipFill>
          <a:blip r:embed="rId3">
            <a:extLst/>
          </a:blip>
          <a:srcRect l="0" t="0" r="0" b="4811"/>
          <a:stretch>
            <a:fillRect/>
          </a:stretch>
        </p:blipFill>
        <p:spPr>
          <a:xfrm>
            <a:off x="6575028" y="2351764"/>
            <a:ext cx="11233927" cy="11037193"/>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Wrap-Up"/>
          <p:cNvSpPr txBox="1"/>
          <p:nvPr>
            <p:ph type="title"/>
          </p:nvPr>
        </p:nvSpPr>
        <p:spPr>
          <a:prstGeom prst="rect">
            <a:avLst/>
          </a:prstGeom>
        </p:spPr>
        <p:txBody>
          <a:bodyPr/>
          <a:lstStyle/>
          <a:p>
            <a:pPr/>
            <a:r>
              <a:t>Wrap-Up</a:t>
            </a:r>
          </a:p>
        </p:txBody>
      </p:sp>
      <p:sp>
        <p:nvSpPr>
          <p:cNvPr id="378" name="Tues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Tuesday</a:t>
            </a:r>
          </a:p>
        </p:txBody>
      </p:sp>
      <p:sp>
        <p:nvSpPr>
          <p:cNvPr id="379" name="Formalize a research design for your project…"/>
          <p:cNvSpPr txBox="1"/>
          <p:nvPr>
            <p:ph type="body" idx="1"/>
          </p:nvPr>
        </p:nvSpPr>
        <p:spPr>
          <a:prstGeom prst="rect">
            <a:avLst/>
          </a:prstGeom>
        </p:spPr>
        <p:txBody>
          <a:bodyPr/>
          <a:lstStyle/>
          <a:p>
            <a:pPr/>
            <a:r>
              <a:rPr>
                <a:latin typeface="Helvetica Neue Thin"/>
                <a:ea typeface="Helvetica Neue Thin"/>
                <a:cs typeface="Helvetica Neue Thin"/>
                <a:sym typeface="Helvetica Neue Thin"/>
              </a:rPr>
              <a:t>Formalize a research design for your project</a:t>
            </a:r>
          </a:p>
          <a:p>
            <a:pPr/>
          </a:p>
          <a:p>
            <a:pPr/>
          </a:p>
          <a:p>
            <a:pPr/>
            <a:r>
              <a:rPr u="sng"/>
              <a:t>To Do</a:t>
            </a:r>
            <a:r>
              <a:t>:</a:t>
            </a:r>
          </a:p>
          <a:p>
            <a:pPr lvl="3"/>
            <a:r>
              <a:rPr>
                <a:latin typeface="Helvetica Neue Thin"/>
                <a:ea typeface="Helvetica Neue Thin"/>
                <a:cs typeface="Helvetica Neue Thin"/>
                <a:sym typeface="Helvetica Neue Thin"/>
              </a:rPr>
              <a:t>Guest Lecture Survey (in-class Thursday)</a:t>
            </a:r>
          </a:p>
          <a:p>
            <a:pPr>
              <a:defRPr i="1"/>
            </a:pPr>
          </a:p>
          <a:p>
            <a:pPr marL="0" indent="0">
              <a:buSzTx/>
              <a:buNone/>
              <a:defRPr i="1"/>
            </a:pPr>
            <a:r>
              <a:t>See you Thursday!</a:t>
            </a:r>
          </a:p>
        </p:txBody>
      </p:sp>
      <p:sp>
        <p:nvSpPr>
          <p:cNvPr id="3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PS: something fun…"/>
          <p:cNvSpPr txBox="1"/>
          <p:nvPr>
            <p:ph type="title"/>
          </p:nvPr>
        </p:nvSpPr>
        <p:spPr>
          <a:prstGeom prst="rect">
            <a:avLst/>
          </a:prstGeom>
        </p:spPr>
        <p:txBody>
          <a:bodyPr/>
          <a:lstStyle/>
          <a:p>
            <a:pPr/>
            <a:r>
              <a:t>PS: </a:t>
            </a:r>
            <a:r>
              <a:rPr b="0"/>
              <a:t>something fun…</a:t>
            </a:r>
          </a:p>
        </p:txBody>
      </p:sp>
      <p:sp>
        <p:nvSpPr>
          <p:cNvPr id="383" name="I asked an LLM to help me structure this lecture.…"/>
          <p:cNvSpPr txBox="1"/>
          <p:nvPr>
            <p:ph type="body" idx="21"/>
          </p:nvPr>
        </p:nvSpPr>
        <p:spPr>
          <a:xfrm>
            <a:off x="1206500" y="2372962"/>
            <a:ext cx="21971000" cy="2339902"/>
          </a:xfrm>
          <a:prstGeom prst="rect">
            <a:avLst/>
          </a:prstGeom>
          <a:extLst>
            <a:ext uri="{C572A759-6A51-4108-AA02-DFA0A04FC94B}">
              <ma14:wrappingTextBoxFlag xmlns:ma14="http://schemas.microsoft.com/office/mac/drawingml/2011/main" val="1"/>
            </a:ext>
          </a:extLst>
        </p:spPr>
        <p:txBody>
          <a:bodyPr/>
          <a:lstStyle/>
          <a:p>
            <a:pPr>
              <a:defRPr b="0" i="1"/>
            </a:pPr>
            <a:r>
              <a:t>I asked an LLM to help me structure this lecture. </a:t>
            </a:r>
          </a:p>
          <a:p>
            <a:pPr>
              <a:defRPr b="0" i="1"/>
            </a:pPr>
            <a:r>
              <a:t>It gave me these :)</a:t>
            </a:r>
          </a:p>
        </p:txBody>
      </p:sp>
      <p:sp>
        <p:nvSpPr>
          <p:cNvPr id="3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5" name="Image" descr="Image"/>
          <p:cNvPicPr>
            <a:picLocks noChangeAspect="1"/>
          </p:cNvPicPr>
          <p:nvPr/>
        </p:nvPicPr>
        <p:blipFill>
          <a:blip r:embed="rId2">
            <a:extLst/>
          </a:blip>
          <a:stretch>
            <a:fillRect/>
          </a:stretch>
        </p:blipFill>
        <p:spPr>
          <a:xfrm>
            <a:off x="108258" y="4807057"/>
            <a:ext cx="5854647" cy="5854647"/>
          </a:xfrm>
          <a:prstGeom prst="rect">
            <a:avLst/>
          </a:prstGeom>
          <a:ln w="12700">
            <a:miter lim="400000"/>
          </a:ln>
        </p:spPr>
      </p:pic>
      <p:pic>
        <p:nvPicPr>
          <p:cNvPr id="386" name="Image" descr="Image"/>
          <p:cNvPicPr>
            <a:picLocks noChangeAspect="1"/>
          </p:cNvPicPr>
          <p:nvPr/>
        </p:nvPicPr>
        <p:blipFill>
          <a:blip r:embed="rId3">
            <a:extLst/>
          </a:blip>
          <a:stretch>
            <a:fillRect/>
          </a:stretch>
        </p:blipFill>
        <p:spPr>
          <a:xfrm>
            <a:off x="6053899" y="4775307"/>
            <a:ext cx="5918147" cy="5918147"/>
          </a:xfrm>
          <a:prstGeom prst="rect">
            <a:avLst/>
          </a:prstGeom>
          <a:ln w="12700">
            <a:miter lim="400000"/>
          </a:ln>
        </p:spPr>
      </p:pic>
      <p:pic>
        <p:nvPicPr>
          <p:cNvPr id="387" name="Image" descr="Image"/>
          <p:cNvPicPr>
            <a:picLocks noChangeAspect="1"/>
          </p:cNvPicPr>
          <p:nvPr/>
        </p:nvPicPr>
        <p:blipFill>
          <a:blip r:embed="rId4">
            <a:extLst/>
          </a:blip>
          <a:stretch>
            <a:fillRect/>
          </a:stretch>
        </p:blipFill>
        <p:spPr>
          <a:xfrm>
            <a:off x="12063039" y="4784298"/>
            <a:ext cx="5918147" cy="5918147"/>
          </a:xfrm>
          <a:prstGeom prst="rect">
            <a:avLst/>
          </a:prstGeom>
          <a:ln w="12700">
            <a:miter lim="400000"/>
          </a:ln>
        </p:spPr>
      </p:pic>
      <p:pic>
        <p:nvPicPr>
          <p:cNvPr id="388" name="Image" descr="Image"/>
          <p:cNvPicPr>
            <a:picLocks noChangeAspect="1"/>
          </p:cNvPicPr>
          <p:nvPr/>
        </p:nvPicPr>
        <p:blipFill>
          <a:blip r:embed="rId5">
            <a:extLst/>
          </a:blip>
          <a:stretch>
            <a:fillRect/>
          </a:stretch>
        </p:blipFill>
        <p:spPr>
          <a:xfrm>
            <a:off x="18072180" y="4775307"/>
            <a:ext cx="5918147" cy="591814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Guest Research Lecture #2:…"/>
          <p:cNvSpPr txBox="1"/>
          <p:nvPr>
            <p:ph type="title"/>
          </p:nvPr>
        </p:nvSpPr>
        <p:spPr>
          <a:prstGeom prst="rect">
            <a:avLst/>
          </a:prstGeom>
        </p:spPr>
        <p:txBody>
          <a:bodyPr/>
          <a:lstStyle/>
          <a:p>
            <a:pPr/>
            <a:r>
              <a:rPr>
                <a:latin typeface="Helvetica Neue Thin"/>
                <a:ea typeface="Helvetica Neue Thin"/>
                <a:cs typeface="Helvetica Neue Thin"/>
                <a:sym typeface="Helvetica Neue Thin"/>
              </a:rPr>
              <a:t>Guest Research Lecture #2: </a:t>
            </a:r>
            <a:endParaRPr>
              <a:latin typeface="Helvetica Neue Thin"/>
              <a:ea typeface="Helvetica Neue Thin"/>
              <a:cs typeface="Helvetica Neue Thin"/>
              <a:sym typeface="Helvetica Neue Thin"/>
            </a:endParaRPr>
          </a:p>
          <a:p>
            <a:pPr>
              <a:defRPr b="1">
                <a:latin typeface="+mn-lt"/>
                <a:ea typeface="+mn-ea"/>
                <a:cs typeface="+mn-cs"/>
                <a:sym typeface="Helvetica Neue"/>
              </a:defRPr>
            </a:pPr>
            <a:r>
              <a:t>Dr. Maryam Tabar</a:t>
            </a:r>
          </a:p>
        </p:txBody>
      </p:sp>
      <p:sp>
        <p:nvSpPr>
          <p:cNvPr id="391" name="https://sciences.utsa.edu/faculty/profiles/tabar-maryam.html"/>
          <p:cNvSpPr txBox="1"/>
          <p:nvPr/>
        </p:nvSpPr>
        <p:spPr>
          <a:xfrm>
            <a:off x="3903421" y="12528101"/>
            <a:ext cx="1657715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chemeClr val="accent4">
                    <a:hueOff val="-1247790"/>
                    <a:lumOff val="-12326"/>
                  </a:schemeClr>
                </a:solidFill>
                <a:hlinkClick r:id="rId2" invalidUrl="" action="" tgtFrame="" tooltip="" history="1" highlightClick="0" endSnd="0"/>
              </a:defRPr>
            </a:lvl1pPr>
          </a:lstStyle>
          <a:p>
            <a:pPr>
              <a:defRPr u="none"/>
            </a:pPr>
            <a:r>
              <a:rPr u="sng">
                <a:hlinkClick r:id="rId2" invalidUrl="" action="" tgtFrame="" tooltip="" history="1" highlightClick="0" endSnd="0"/>
              </a:rPr>
              <a:t>https://sciences.utsa.edu/faculty/profiles/tabar-maryam.html</a:t>
            </a:r>
          </a:p>
        </p:txBody>
      </p:sp>
      <p:sp>
        <p:nvSpPr>
          <p:cNvPr id="392" name="AI For Social Good"/>
          <p:cNvSpPr txBox="1"/>
          <p:nvPr/>
        </p:nvSpPr>
        <p:spPr>
          <a:xfrm>
            <a:off x="1444029" y="8409347"/>
            <a:ext cx="5272736"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4">
                    <a:hueOff val="-1247790"/>
                    <a:lumOff val="-12326"/>
                  </a:schemeClr>
                </a:solidFill>
              </a:defRPr>
            </a:lvl1pPr>
          </a:lstStyle>
          <a:p>
            <a:pPr/>
            <a:r>
              <a:t>AI For Social Good</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Guest Research Lectures"/>
          <p:cNvSpPr txBox="1"/>
          <p:nvPr>
            <p:ph type="title"/>
          </p:nvPr>
        </p:nvSpPr>
        <p:spPr>
          <a:prstGeom prst="rect">
            <a:avLst/>
          </a:prstGeom>
        </p:spPr>
        <p:txBody>
          <a:bodyPr/>
          <a:lstStyle/>
          <a:p>
            <a:pPr/>
            <a:r>
              <a:t>Guest Research Lectures</a:t>
            </a:r>
          </a:p>
        </p:txBody>
      </p:sp>
      <p:sp>
        <p:nvSpPr>
          <p:cNvPr id="395" name="Questions for experts in the field - ask them anyth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Questions for experts in the field - ask them anything!</a:t>
            </a:r>
          </a:p>
        </p:txBody>
      </p:sp>
      <p:sp>
        <p:nvSpPr>
          <p:cNvPr id="396" name="About their research..…"/>
          <p:cNvSpPr txBox="1"/>
          <p:nvPr>
            <p:ph type="body" idx="1"/>
          </p:nvPr>
        </p:nvSpPr>
        <p:spPr>
          <a:xfrm>
            <a:off x="1206500" y="3976055"/>
            <a:ext cx="21971000" cy="8800909"/>
          </a:xfrm>
          <a:prstGeom prst="rect">
            <a:avLst/>
          </a:prstGeom>
        </p:spPr>
        <p:txBody>
          <a:bodyPr/>
          <a:lstStyle/>
          <a:p>
            <a:pPr marL="365760" indent="-365760" algn="just" defTabSz="1463003">
              <a:spcBef>
                <a:spcPts val="2700"/>
              </a:spcBef>
              <a:defRPr b="1" sz="2880"/>
            </a:pPr>
            <a:r>
              <a:t>About their research..</a:t>
            </a:r>
          </a:p>
          <a:p>
            <a:pPr lvl="3" marL="1463040" indent="-365760" algn="just" defTabSz="1463003">
              <a:spcBef>
                <a:spcPts val="2700"/>
              </a:spcBef>
              <a:defRPr sz="2880">
                <a:latin typeface="Helvetica Neue Thin"/>
                <a:ea typeface="Helvetica Neue Thin"/>
                <a:cs typeface="Helvetica Neue Thin"/>
                <a:sym typeface="Helvetica Neue Thin"/>
              </a:defRPr>
            </a:pPr>
            <a:r>
              <a:t>What challenges did you face during this research, and how did you overcome them?</a:t>
            </a:r>
          </a:p>
          <a:p>
            <a:pPr lvl="3" marL="1463040" indent="-365760" algn="just" defTabSz="1463003">
              <a:spcBef>
                <a:spcPts val="2700"/>
              </a:spcBef>
              <a:defRPr sz="2880">
                <a:latin typeface="Helvetica Neue Thin"/>
                <a:ea typeface="Helvetica Neue Thin"/>
                <a:cs typeface="Helvetica Neue Thin"/>
                <a:sym typeface="Helvetica Neue Thin"/>
              </a:defRPr>
            </a:pPr>
            <a:r>
              <a:t>What are the real-world applications of your research?</a:t>
            </a:r>
          </a:p>
          <a:p>
            <a:pPr lvl="3" marL="1463040" indent="-365760" algn="just" defTabSz="1463003">
              <a:spcBef>
                <a:spcPts val="2700"/>
              </a:spcBef>
              <a:defRPr sz="2880">
                <a:latin typeface="Helvetica Neue Thin"/>
                <a:ea typeface="Helvetica Neue Thin"/>
                <a:cs typeface="Helvetica Neue Thin"/>
                <a:sym typeface="Helvetica Neue Thin"/>
              </a:defRPr>
            </a:pPr>
            <a:r>
              <a:t>What are the existing approaches to your research work?</a:t>
            </a:r>
          </a:p>
          <a:p>
            <a:pPr marL="365760" indent="-365760" algn="just" defTabSz="1463003">
              <a:spcBef>
                <a:spcPts val="2700"/>
              </a:spcBef>
              <a:defRPr b="1" sz="2880"/>
            </a:pPr>
            <a:r>
              <a:t>About their research field..</a:t>
            </a:r>
          </a:p>
          <a:p>
            <a:pPr lvl="3" marL="1463040" indent="-365760" algn="just" defTabSz="1463003">
              <a:spcBef>
                <a:spcPts val="2700"/>
              </a:spcBef>
              <a:defRPr sz="2880">
                <a:latin typeface="Helvetica Neue Thin"/>
                <a:ea typeface="Helvetica Neue Thin"/>
                <a:cs typeface="Helvetica Neue Thin"/>
                <a:sym typeface="Helvetica Neue Thin"/>
              </a:defRPr>
            </a:pPr>
            <a:r>
              <a:t>What emerging trends do you see? What promising new areas?</a:t>
            </a:r>
          </a:p>
          <a:p>
            <a:pPr lvl="3" marL="1463040" indent="-365760" algn="just" defTabSz="1463003">
              <a:spcBef>
                <a:spcPts val="2700"/>
              </a:spcBef>
              <a:defRPr sz="2880">
                <a:latin typeface="Helvetica Neue Thin"/>
                <a:ea typeface="Helvetica Neue Thin"/>
                <a:cs typeface="Helvetica Neue Thin"/>
                <a:sym typeface="Helvetica Neue Thin"/>
              </a:defRPr>
            </a:pPr>
            <a:r>
              <a:t>What advice would you give to an undergraduate student interested in this research field?</a:t>
            </a:r>
          </a:p>
          <a:p>
            <a:pPr lvl="3" marL="1463040" indent="-365760" algn="just" defTabSz="1463003">
              <a:spcBef>
                <a:spcPts val="2700"/>
              </a:spcBef>
              <a:defRPr sz="2880">
                <a:latin typeface="Helvetica Neue Thin"/>
                <a:ea typeface="Helvetica Neue Thin"/>
                <a:cs typeface="Helvetica Neue Thin"/>
                <a:sym typeface="Helvetica Neue Thin"/>
              </a:defRPr>
            </a:pPr>
            <a:r>
              <a:t>What resources or communities can you recommend?</a:t>
            </a:r>
          </a:p>
          <a:p>
            <a:pPr marL="365760" indent="-365760" algn="just" defTabSz="1463003">
              <a:spcBef>
                <a:spcPts val="2700"/>
              </a:spcBef>
              <a:defRPr b="1" sz="2880"/>
            </a:pPr>
            <a:r>
              <a:t>About careers &amp; skills..</a:t>
            </a:r>
          </a:p>
          <a:p>
            <a:pPr lvl="3" marL="1463040" indent="-365760" algn="just" defTabSz="1463003">
              <a:spcBef>
                <a:spcPts val="2700"/>
              </a:spcBef>
              <a:defRPr sz="2880">
                <a:latin typeface="Helvetica Neue Thin"/>
                <a:ea typeface="Helvetica Neue Thin"/>
                <a:cs typeface="Helvetica Neue Thin"/>
                <a:sym typeface="Helvetica Neue Thin"/>
              </a:defRPr>
            </a:pPr>
            <a:r>
              <a:t>What skills do you find important in your field?</a:t>
            </a:r>
          </a:p>
          <a:p>
            <a:pPr lvl="3" marL="1463040" indent="-365760" algn="just" defTabSz="1463003">
              <a:spcBef>
                <a:spcPts val="2700"/>
              </a:spcBef>
              <a:defRPr sz="2880">
                <a:latin typeface="Helvetica Neue Thin"/>
                <a:ea typeface="Helvetica Neue Thin"/>
                <a:cs typeface="Helvetica Neue Thin"/>
                <a:sym typeface="Helvetica Neue Thin"/>
              </a:defRPr>
            </a:pPr>
            <a:r>
              <a:t>What was your career path?</a:t>
            </a:r>
          </a:p>
          <a:p>
            <a:pPr lvl="3" marL="1463040" indent="-365760" algn="just" defTabSz="1463003">
              <a:spcBef>
                <a:spcPts val="2700"/>
              </a:spcBef>
              <a:defRPr sz="2880">
                <a:latin typeface="Helvetica Neue Thin"/>
                <a:ea typeface="Helvetica Neue Thin"/>
                <a:cs typeface="Helvetica Neue Thin"/>
                <a:sym typeface="Helvetica Neue Thin"/>
              </a:defRPr>
            </a:pPr>
            <a:r>
              <a:t>How do you balance your research with other academic &amp; personal commitments?</a:t>
            </a:r>
          </a:p>
        </p:txBody>
      </p:sp>
      <p:sp>
        <p:nvSpPr>
          <p:cNvPr id="3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UTSA CS-CURE"/>
          <p:cNvSpPr txBox="1"/>
          <p:nvPr>
            <p:ph type="title"/>
          </p:nvPr>
        </p:nvSpPr>
        <p:spPr>
          <a:prstGeom prst="rect">
            <a:avLst/>
          </a:prstGeom>
        </p:spPr>
        <p:txBody>
          <a:bodyPr/>
          <a:lstStyle/>
          <a:p>
            <a:pPr/>
            <a:r>
              <a:t>UTSA CS-CURE</a:t>
            </a:r>
          </a:p>
        </p:txBody>
      </p:sp>
      <p:sp>
        <p:nvSpPr>
          <p:cNvPr id="172" name="Week 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a:latin typeface="Helvetica Neue Light"/>
                <a:ea typeface="Helvetica Neue Light"/>
                <a:cs typeface="Helvetica Neue Light"/>
                <a:sym typeface="Helvetica Neue Light"/>
              </a:defRPr>
            </a:lvl1pPr>
          </a:lstStyle>
          <a:p>
            <a:pPr/>
            <a:r>
              <a:t>Week 6</a:t>
            </a:r>
          </a:p>
        </p:txBody>
      </p:sp>
      <p:sp>
        <p:nvSpPr>
          <p:cNvPr id="173" name="Objectives:…"/>
          <p:cNvSpPr txBox="1"/>
          <p:nvPr>
            <p:ph type="body" idx="1"/>
          </p:nvPr>
        </p:nvSpPr>
        <p:spPr>
          <a:prstGeom prst="rect">
            <a:avLst/>
          </a:prstGeom>
        </p:spPr>
        <p:txBody>
          <a:bodyPr/>
          <a:lstStyle/>
          <a:p>
            <a:pPr/>
            <a:r>
              <a:rPr u="sng">
                <a:latin typeface="Helvetica Neue Thin"/>
                <a:ea typeface="Helvetica Neue Thin"/>
                <a:cs typeface="Helvetica Neue Thin"/>
                <a:sym typeface="Helvetica Neue Thin"/>
              </a:rPr>
              <a:t>Objectives:</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lvl="3"/>
            <a:r>
              <a:rPr>
                <a:latin typeface="Helvetica Neue Thin"/>
                <a:ea typeface="Helvetica Neue Thin"/>
                <a:cs typeface="Helvetica Neue Thin"/>
                <a:sym typeface="Helvetica Neue Thin"/>
              </a:rPr>
              <a:t>Formalize a research design for your project</a:t>
            </a:r>
            <a:endParaRPr>
              <a:latin typeface="Helvetica Neue Thin"/>
              <a:ea typeface="Helvetica Neue Thin"/>
              <a:cs typeface="Helvetica Neue Thin"/>
              <a:sym typeface="Helvetica Neue Thin"/>
            </a:endParaRPr>
          </a:p>
          <a:p>
            <a:pPr lvl="3"/>
            <a:r>
              <a:rPr>
                <a:latin typeface="Helvetica Neue Thin"/>
                <a:ea typeface="Helvetica Neue Thin"/>
                <a:cs typeface="Helvetica Neue Thin"/>
                <a:sym typeface="Helvetica Neue Thin"/>
              </a:rPr>
              <a:t>Learn from expert(s) in diverse fields within CS</a:t>
            </a:r>
          </a:p>
          <a:p>
            <a:pPr lvl="3"/>
          </a:p>
          <a:p>
            <a:pPr/>
            <a:r>
              <a:rPr u="sng">
                <a:latin typeface="Helvetica Neue Thin"/>
                <a:ea typeface="Helvetica Neue Thin"/>
                <a:cs typeface="Helvetica Neue Thin"/>
                <a:sym typeface="Helvetica Neue Thin"/>
              </a:rPr>
              <a:t>Deliverables:</a:t>
            </a:r>
            <a:r>
              <a:rPr>
                <a:latin typeface="Helvetica Neue Thin"/>
                <a:ea typeface="Helvetica Neue Thin"/>
                <a:cs typeface="Helvetica Neue Thin"/>
                <a:sym typeface="Helvetica Neue Thin"/>
              </a:rPr>
              <a:t> </a:t>
            </a:r>
            <a:endParaRPr>
              <a:latin typeface="Helvetica Neue Thin"/>
              <a:ea typeface="Helvetica Neue Thin"/>
              <a:cs typeface="Helvetica Neue Thin"/>
              <a:sym typeface="Helvetica Neue Thin"/>
            </a:endParaRPr>
          </a:p>
          <a:p>
            <a:pPr lvl="3"/>
            <a:r>
              <a:rPr>
                <a:latin typeface="Helvetica Neue Thin"/>
                <a:ea typeface="Helvetica Neue Thin"/>
                <a:cs typeface="Helvetica Neue Thin"/>
                <a:sym typeface="Helvetica Neue Thin"/>
              </a:rPr>
              <a:t>Guest Lecture Survey (in-class Thursday)</a:t>
            </a:r>
          </a:p>
        </p:txBody>
      </p:sp>
      <p:sp>
        <p:nvSpPr>
          <p:cNvPr id="174"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Research Design"/>
          <p:cNvSpPr txBox="1"/>
          <p:nvPr>
            <p:ph type="title"/>
          </p:nvPr>
        </p:nvSpPr>
        <p:spPr>
          <a:prstGeom prst="rect">
            <a:avLst/>
          </a:prstGeom>
        </p:spPr>
        <p:txBody>
          <a:bodyPr/>
          <a:lstStyle/>
          <a:p>
            <a:pPr/>
            <a:r>
              <a:t>Research Design</a:t>
            </a:r>
          </a:p>
        </p:txBody>
      </p:sp>
      <p:sp>
        <p:nvSpPr>
          <p:cNvPr id="177" name="Creating a blueprint for your work"/>
          <p:cNvSpPr txBox="1"/>
          <p:nvPr>
            <p:ph type="body" sz="quarter" idx="4294967295"/>
          </p:nvPr>
        </p:nvSpPr>
        <p:spPr>
          <a:xfrm>
            <a:off x="1206500" y="7781990"/>
            <a:ext cx="21971000" cy="1905001"/>
          </a:xfrm>
          <a:prstGeom prst="rect">
            <a:avLst/>
          </a:prstGeom>
        </p:spPr>
        <p:txBody>
          <a:bodyPr/>
          <a:lstStyle>
            <a:lvl1pPr marL="0" indent="0" defTabSz="825500">
              <a:lnSpc>
                <a:spcPct val="100000"/>
              </a:lnSpc>
              <a:spcBef>
                <a:spcPts val="0"/>
              </a:spcBef>
              <a:buSzTx/>
              <a:buNone/>
              <a:defRPr sz="5500">
                <a:solidFill>
                  <a:srgbClr val="FFFFFF"/>
                </a:solidFill>
                <a:latin typeface="Helvetica Neue UltraLight"/>
                <a:ea typeface="Helvetica Neue UltraLight"/>
                <a:cs typeface="Helvetica Neue UltraLight"/>
                <a:sym typeface="Helvetica Neue UltraLight"/>
              </a:defRPr>
            </a:lvl1pPr>
          </a:lstStyle>
          <a:p>
            <a:pPr/>
            <a:r>
              <a:t>Creating a blueprint for your work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Computer Science Research"/>
          <p:cNvSpPr txBox="1"/>
          <p:nvPr>
            <p:ph type="title"/>
          </p:nvPr>
        </p:nvSpPr>
        <p:spPr>
          <a:prstGeom prst="rect">
            <a:avLst/>
          </a:prstGeom>
        </p:spPr>
        <p:txBody>
          <a:bodyPr/>
          <a:lstStyle/>
          <a:p>
            <a:pPr/>
            <a:r>
              <a:t>Computer Science Research</a:t>
            </a:r>
          </a:p>
        </p:txBody>
      </p:sp>
      <p:sp>
        <p:nvSpPr>
          <p:cNvPr id="180" name="The next step in the process: research desig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defRPr b="0">
                <a:latin typeface="Helvetica Neue Light"/>
                <a:ea typeface="Helvetica Neue Light"/>
                <a:cs typeface="Helvetica Neue Light"/>
                <a:sym typeface="Helvetica Neue Light"/>
              </a:defRPr>
            </a:pPr>
            <a:r>
              <a:t>The next step in the process: </a:t>
            </a:r>
            <a:r>
              <a:rPr i="1">
                <a:latin typeface="+mn-lt"/>
                <a:ea typeface="+mn-ea"/>
                <a:cs typeface="+mn-cs"/>
                <a:sym typeface="Helvetica Neue"/>
              </a:rPr>
              <a:t>research design</a:t>
            </a:r>
          </a:p>
        </p:txBody>
      </p:sp>
      <p:sp>
        <p:nvSpPr>
          <p:cNvPr id="181"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Research Design"/>
          <p:cNvSpPr/>
          <p:nvPr/>
        </p:nvSpPr>
        <p:spPr>
          <a:xfrm>
            <a:off x="3016585" y="4195295"/>
            <a:ext cx="8636740" cy="1661204"/>
          </a:xfrm>
          <a:prstGeom prst="roundRect">
            <a:avLst>
              <a:gd name="adj" fmla="val 15000"/>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700">
                <a:solidFill>
                  <a:srgbClr val="FFFFFF"/>
                </a:solidFill>
                <a:latin typeface="Helvetica Neue Medium"/>
                <a:ea typeface="Helvetica Neue Medium"/>
                <a:cs typeface="Helvetica Neue Medium"/>
                <a:sym typeface="Helvetica Neue Medium"/>
              </a:defRPr>
            </a:lvl1pPr>
          </a:lstStyle>
          <a:p>
            <a:pPr/>
            <a:r>
              <a:t>Research Design</a:t>
            </a:r>
          </a:p>
        </p:txBody>
      </p:sp>
      <p:sp>
        <p:nvSpPr>
          <p:cNvPr id="183" name="a comprehensive plan…"/>
          <p:cNvSpPr/>
          <p:nvPr/>
        </p:nvSpPr>
        <p:spPr>
          <a:xfrm>
            <a:off x="3016585" y="6027398"/>
            <a:ext cx="8636740" cy="5619638"/>
          </a:xfrm>
          <a:prstGeom prst="roundRect">
            <a:avLst>
              <a:gd name="adj" fmla="val 4434"/>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a comprehensive </a:t>
            </a:r>
            <a:r>
              <a:rPr b="1" u="sng">
                <a:latin typeface="+mn-lt"/>
                <a:ea typeface="+mn-ea"/>
                <a:cs typeface="+mn-cs"/>
                <a:sym typeface="Helvetica Neue"/>
              </a:rPr>
              <a:t>plan</a:t>
            </a:r>
            <a:r>
              <a:t>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outlining the framework for conducting research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in order to answer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a specific research question</a:t>
            </a:r>
          </a:p>
        </p:txBody>
      </p:sp>
      <p:grpSp>
        <p:nvGrpSpPr>
          <p:cNvPr id="189" name="Group"/>
          <p:cNvGrpSpPr/>
          <p:nvPr/>
        </p:nvGrpSpPr>
        <p:grpSpPr>
          <a:xfrm>
            <a:off x="5929064" y="4195295"/>
            <a:ext cx="15218286" cy="8313305"/>
            <a:chOff x="0" y="0"/>
            <a:chExt cx="15218284" cy="8313303"/>
          </a:xfrm>
        </p:grpSpPr>
        <p:sp>
          <p:nvSpPr>
            <p:cNvPr id="184" name="This week!"/>
            <p:cNvSpPr txBox="1"/>
            <p:nvPr/>
          </p:nvSpPr>
          <p:spPr>
            <a:xfrm>
              <a:off x="0" y="7504872"/>
              <a:ext cx="2969667" cy="8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a:lvl1pPr>
            </a:lstStyle>
            <a:p>
              <a:pPr/>
              <a:r>
                <a:t>This week!</a:t>
              </a:r>
            </a:p>
          </p:txBody>
        </p:sp>
        <p:grpSp>
          <p:nvGrpSpPr>
            <p:cNvPr id="188" name="Group"/>
            <p:cNvGrpSpPr/>
            <p:nvPr/>
          </p:nvGrpSpPr>
          <p:grpSpPr>
            <a:xfrm>
              <a:off x="6581545" y="-1"/>
              <a:ext cx="8636740" cy="8313305"/>
              <a:chOff x="0" y="0"/>
              <a:chExt cx="8636738" cy="8313303"/>
            </a:xfrm>
          </p:grpSpPr>
          <p:sp>
            <p:nvSpPr>
              <p:cNvPr id="185" name="Research Methodologies"/>
              <p:cNvSpPr/>
              <p:nvPr/>
            </p:nvSpPr>
            <p:spPr>
              <a:xfrm>
                <a:off x="0" y="0"/>
                <a:ext cx="8636739" cy="1661203"/>
              </a:xfrm>
              <a:prstGeom prst="roundRect">
                <a:avLst>
                  <a:gd name="adj" fmla="val 15000"/>
                </a:avLst>
              </a:prstGeom>
              <a:solidFill>
                <a:srgbClr val="B3602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sz="4700">
                    <a:solidFill>
                      <a:srgbClr val="FFFFFF"/>
                    </a:solidFill>
                    <a:latin typeface="Helvetica Neue Medium"/>
                    <a:ea typeface="Helvetica Neue Medium"/>
                    <a:cs typeface="Helvetica Neue Medium"/>
                    <a:sym typeface="Helvetica Neue Medium"/>
                  </a:defRPr>
                </a:lvl1pPr>
              </a:lstStyle>
              <a:p>
                <a:pPr/>
                <a:r>
                  <a:t>Research Methodologies</a:t>
                </a:r>
              </a:p>
            </p:txBody>
          </p:sp>
          <p:sp>
            <p:nvSpPr>
              <p:cNvPr id="186" name="In the coming weeks.."/>
              <p:cNvSpPr txBox="1"/>
              <p:nvPr/>
            </p:nvSpPr>
            <p:spPr>
              <a:xfrm>
                <a:off x="1467118" y="7504872"/>
                <a:ext cx="6041442" cy="808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i="1"/>
                </a:lvl1pPr>
              </a:lstStyle>
              <a:p>
                <a:pPr/>
                <a:r>
                  <a:t>In the coming weeks..</a:t>
                </a:r>
              </a:p>
            </p:txBody>
          </p:sp>
          <p:sp>
            <p:nvSpPr>
              <p:cNvPr id="187" name="specific techniques &amp; tools…"/>
              <p:cNvSpPr/>
              <p:nvPr/>
            </p:nvSpPr>
            <p:spPr>
              <a:xfrm>
                <a:off x="0" y="1832102"/>
                <a:ext cx="8636739" cy="5619638"/>
              </a:xfrm>
              <a:prstGeom prst="roundRect">
                <a:avLst>
                  <a:gd name="adj" fmla="val 4434"/>
                </a:avLst>
              </a:prstGeom>
              <a:solidFill>
                <a:srgbClr val="B3602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specific </a:t>
                </a:r>
                <a:r>
                  <a:rPr b="1" u="sng">
                    <a:latin typeface="+mn-lt"/>
                    <a:ea typeface="+mn-ea"/>
                    <a:cs typeface="+mn-cs"/>
                    <a:sym typeface="Helvetica Neue"/>
                  </a:rPr>
                  <a:t>techniques &amp; tools</a:t>
                </a:r>
                <a:r>
                  <a:t>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used to collect, measure,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and analyze data </a:t>
                </a:r>
              </a:p>
              <a:p>
                <a:pPr algn="ctr" defTabSz="825500">
                  <a:lnSpc>
                    <a:spcPct val="100000"/>
                  </a:lnSpc>
                  <a:spcBef>
                    <a:spcPts val="0"/>
                  </a:spcBef>
                  <a:defRPr sz="4300">
                    <a:solidFill>
                      <a:srgbClr val="FFFFFF"/>
                    </a:solidFill>
                    <a:latin typeface="Helvetica Neue Medium"/>
                    <a:ea typeface="Helvetica Neue Medium"/>
                    <a:cs typeface="Helvetica Neue Medium"/>
                    <a:sym typeface="Helvetica Neue Medium"/>
                  </a:defRPr>
                </a:pPr>
                <a:r>
                  <a:t>in a research project</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2">
            <a:extLst/>
          </a:blip>
          <a:stretch>
            <a:fillRect/>
          </a:stretch>
        </p:blipFill>
        <p:spPr>
          <a:xfrm>
            <a:off x="17140657" y="8919902"/>
            <a:ext cx="4251541" cy="4251540"/>
          </a:xfrm>
          <a:prstGeom prst="rect">
            <a:avLst/>
          </a:prstGeom>
          <a:ln w="12700">
            <a:miter lim="400000"/>
          </a:ln>
        </p:spPr>
      </p:pic>
      <p:sp>
        <p:nvSpPr>
          <p:cNvPr id="192" name="Computer Science Research"/>
          <p:cNvSpPr txBox="1"/>
          <p:nvPr>
            <p:ph type="title"/>
          </p:nvPr>
        </p:nvSpPr>
        <p:spPr>
          <a:prstGeom prst="rect">
            <a:avLst/>
          </a:prstGeom>
        </p:spPr>
        <p:txBody>
          <a:bodyPr/>
          <a:lstStyle/>
          <a:p>
            <a:pPr/>
            <a:r>
              <a:t>Computer Science Research</a:t>
            </a:r>
          </a:p>
        </p:txBody>
      </p:sp>
      <p:sp>
        <p:nvSpPr>
          <p:cNvPr id="193" name="analogy: constructing a build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analogy: constructing a building</a:t>
            </a:r>
          </a:p>
        </p:txBody>
      </p:sp>
      <p:sp>
        <p:nvSpPr>
          <p:cNvPr id="194"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Research Design"/>
          <p:cNvSpPr/>
          <p:nvPr/>
        </p:nvSpPr>
        <p:spPr>
          <a:xfrm>
            <a:off x="3016585" y="4195295"/>
            <a:ext cx="8636740" cy="1661204"/>
          </a:xfrm>
          <a:prstGeom prst="roundRect">
            <a:avLst>
              <a:gd name="adj" fmla="val 15000"/>
            </a:avLst>
          </a:prstGeom>
          <a:solidFill>
            <a:schemeClr val="accent1">
              <a:hueOff val="114395"/>
              <a:lumOff val="-2497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700">
                <a:solidFill>
                  <a:srgbClr val="FFFFFF"/>
                </a:solidFill>
                <a:latin typeface="Helvetica Neue Medium"/>
                <a:ea typeface="Helvetica Neue Medium"/>
                <a:cs typeface="Helvetica Neue Medium"/>
                <a:sym typeface="Helvetica Neue Medium"/>
              </a:defRPr>
            </a:lvl1pPr>
          </a:lstStyle>
          <a:p>
            <a:pPr/>
            <a:r>
              <a:t>Research Design</a:t>
            </a:r>
          </a:p>
        </p:txBody>
      </p:sp>
      <p:sp>
        <p:nvSpPr>
          <p:cNvPr id="196" name="Research Methodologies"/>
          <p:cNvSpPr/>
          <p:nvPr/>
        </p:nvSpPr>
        <p:spPr>
          <a:xfrm>
            <a:off x="12510610" y="4195295"/>
            <a:ext cx="8636739" cy="1661204"/>
          </a:xfrm>
          <a:prstGeom prst="roundRect">
            <a:avLst>
              <a:gd name="adj" fmla="val 15000"/>
            </a:avLst>
          </a:prstGeom>
          <a:solidFill>
            <a:srgbClr val="B3602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825500">
              <a:lnSpc>
                <a:spcPct val="100000"/>
              </a:lnSpc>
              <a:spcBef>
                <a:spcPts val="0"/>
              </a:spcBef>
              <a:defRPr sz="4700">
                <a:solidFill>
                  <a:srgbClr val="FFFFFF"/>
                </a:solidFill>
                <a:latin typeface="Helvetica Neue Medium"/>
                <a:ea typeface="Helvetica Neue Medium"/>
                <a:cs typeface="Helvetica Neue Medium"/>
                <a:sym typeface="Helvetica Neue Medium"/>
              </a:defRPr>
            </a:lvl1pPr>
          </a:lstStyle>
          <a:p>
            <a:pPr/>
            <a:r>
              <a:t>Research Methodologies</a:t>
            </a:r>
          </a:p>
        </p:txBody>
      </p:sp>
      <p:pic>
        <p:nvPicPr>
          <p:cNvPr id="197" name="Image" descr="Image"/>
          <p:cNvPicPr>
            <a:picLocks noChangeAspect="1"/>
          </p:cNvPicPr>
          <p:nvPr/>
        </p:nvPicPr>
        <p:blipFill>
          <a:blip r:embed="rId3">
            <a:extLst/>
          </a:blip>
          <a:stretch>
            <a:fillRect/>
          </a:stretch>
        </p:blipFill>
        <p:spPr>
          <a:xfrm>
            <a:off x="3383260" y="6250739"/>
            <a:ext cx="7903390" cy="4251541"/>
          </a:xfrm>
          <a:prstGeom prst="rect">
            <a:avLst/>
          </a:prstGeom>
          <a:ln w="12700">
            <a:miter lim="400000"/>
          </a:ln>
        </p:spPr>
      </p:pic>
      <p:pic>
        <p:nvPicPr>
          <p:cNvPr id="198" name="Image" descr="Image"/>
          <p:cNvPicPr>
            <a:picLocks noChangeAspect="1"/>
          </p:cNvPicPr>
          <p:nvPr/>
        </p:nvPicPr>
        <p:blipFill>
          <a:blip r:embed="rId4">
            <a:extLst/>
          </a:blip>
          <a:stretch>
            <a:fillRect/>
          </a:stretch>
        </p:blipFill>
        <p:spPr>
          <a:xfrm>
            <a:off x="6674801" y="10289724"/>
            <a:ext cx="4268921" cy="2234070"/>
          </a:xfrm>
          <a:prstGeom prst="rect">
            <a:avLst/>
          </a:prstGeom>
          <a:ln w="12700">
            <a:miter lim="400000"/>
          </a:ln>
        </p:spPr>
      </p:pic>
      <p:pic>
        <p:nvPicPr>
          <p:cNvPr id="199" name="Image" descr="Image"/>
          <p:cNvPicPr>
            <a:picLocks noChangeAspect="1"/>
          </p:cNvPicPr>
          <p:nvPr/>
        </p:nvPicPr>
        <p:blipFill>
          <a:blip r:embed="rId5">
            <a:extLst/>
          </a:blip>
          <a:stretch>
            <a:fillRect/>
          </a:stretch>
        </p:blipFill>
        <p:spPr>
          <a:xfrm>
            <a:off x="13165518" y="6094626"/>
            <a:ext cx="4717423" cy="3538067"/>
          </a:xfrm>
          <a:prstGeom prst="rect">
            <a:avLst/>
          </a:prstGeom>
          <a:ln w="12700">
            <a:miter lim="400000"/>
          </a:ln>
        </p:spPr>
      </p:pic>
      <p:pic>
        <p:nvPicPr>
          <p:cNvPr id="200" name="Image" descr="Image"/>
          <p:cNvPicPr>
            <a:picLocks noChangeAspect="1"/>
          </p:cNvPicPr>
          <p:nvPr/>
        </p:nvPicPr>
        <p:blipFill>
          <a:blip r:embed="rId6">
            <a:extLst/>
          </a:blip>
          <a:stretch>
            <a:fillRect/>
          </a:stretch>
        </p:blipFill>
        <p:spPr>
          <a:xfrm>
            <a:off x="18148558" y="6190258"/>
            <a:ext cx="2635327" cy="1976495"/>
          </a:xfrm>
          <a:prstGeom prst="rect">
            <a:avLst/>
          </a:prstGeom>
          <a:ln w="12700">
            <a:miter lim="400000"/>
          </a:ln>
        </p:spPr>
      </p:pic>
      <p:pic>
        <p:nvPicPr>
          <p:cNvPr id="201" name="Image" descr="Image"/>
          <p:cNvPicPr>
            <a:picLocks noChangeAspect="1"/>
          </p:cNvPicPr>
          <p:nvPr/>
        </p:nvPicPr>
        <p:blipFill>
          <a:blip r:embed="rId7">
            <a:extLst/>
          </a:blip>
          <a:stretch>
            <a:fillRect/>
          </a:stretch>
        </p:blipFill>
        <p:spPr>
          <a:xfrm>
            <a:off x="14165330" y="10073757"/>
            <a:ext cx="2717801" cy="29972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esearch Design"/>
          <p:cNvSpPr txBox="1"/>
          <p:nvPr>
            <p:ph type="title"/>
          </p:nvPr>
        </p:nvSpPr>
        <p:spPr>
          <a:prstGeom prst="rect">
            <a:avLst/>
          </a:prstGeom>
        </p:spPr>
        <p:txBody>
          <a:bodyPr/>
          <a:lstStyle/>
          <a:p>
            <a:pPr/>
            <a:r>
              <a:t>Research Design</a:t>
            </a:r>
          </a:p>
        </p:txBody>
      </p:sp>
      <p:sp>
        <p:nvSpPr>
          <p:cNvPr id="204" name="Fundamental compon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Fundamental components</a:t>
            </a:r>
          </a:p>
        </p:txBody>
      </p:sp>
      <p:sp>
        <p:nvSpPr>
          <p:cNvPr id="205" name="Problem statement…"/>
          <p:cNvSpPr txBox="1"/>
          <p:nvPr>
            <p:ph type="body" idx="1"/>
          </p:nvPr>
        </p:nvSpPr>
        <p:spPr>
          <a:prstGeom prst="rect">
            <a:avLst/>
          </a:prstGeom>
        </p:spPr>
        <p:txBody>
          <a:bodyPr/>
          <a:lstStyle/>
          <a:p>
            <a:pPr>
              <a:lnSpc>
                <a:spcPct val="280000"/>
              </a:lnSpc>
              <a:defRPr b="1"/>
            </a:pPr>
            <a:r>
              <a:t>Problem statement</a:t>
            </a:r>
          </a:p>
          <a:p>
            <a:pPr>
              <a:lnSpc>
                <a:spcPct val="280000"/>
              </a:lnSpc>
              <a:defRPr b="1"/>
            </a:pPr>
            <a:r>
              <a:t>Research questions</a:t>
            </a:r>
          </a:p>
          <a:p>
            <a:pPr>
              <a:lnSpc>
                <a:spcPct val="280000"/>
              </a:lnSpc>
              <a:defRPr b="1"/>
            </a:pPr>
            <a:r>
              <a:t>Methodology</a:t>
            </a:r>
          </a:p>
        </p:txBody>
      </p:sp>
      <p:sp>
        <p:nvSpPr>
          <p:cNvPr id="206"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Clearly defines the problem to be addressed.…"/>
          <p:cNvSpPr txBox="1"/>
          <p:nvPr/>
        </p:nvSpPr>
        <p:spPr>
          <a:xfrm>
            <a:off x="4008947" y="4970236"/>
            <a:ext cx="17013355"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nSpc>
                <a:spcPct val="280000"/>
              </a:lnSpc>
              <a:buSzPct val="123000"/>
              <a:buChar char="•"/>
            </a:pPr>
            <a:r>
              <a:rPr>
                <a:latin typeface="Helvetica Neue Thin"/>
                <a:ea typeface="Helvetica Neue Thin"/>
                <a:cs typeface="Helvetica Neue Thin"/>
                <a:sym typeface="Helvetica Neue Thin"/>
              </a:rPr>
              <a:t>Clearly defines the problem to be addressed.</a:t>
            </a:r>
            <a:endParaRPr>
              <a:latin typeface="Helvetica Neue Thin"/>
              <a:ea typeface="Helvetica Neue Thin"/>
              <a:cs typeface="Helvetica Neue Thin"/>
              <a:sym typeface="Helvetica Neue Thin"/>
            </a:endParaRPr>
          </a:p>
          <a:p>
            <a:pPr marL="609600" indent="-609600">
              <a:lnSpc>
                <a:spcPct val="280000"/>
              </a:lnSpc>
              <a:buSzPct val="123000"/>
              <a:buChar char="•"/>
            </a:pPr>
            <a:r>
              <a:rPr>
                <a:latin typeface="Helvetica Neue Thin"/>
                <a:ea typeface="Helvetica Neue Thin"/>
                <a:cs typeface="Helvetica Neue Thin"/>
                <a:sym typeface="Helvetica Neue Thin"/>
              </a:rPr>
              <a:t>Specific, answerable questions derived from the problem.</a:t>
            </a:r>
            <a:endParaRPr>
              <a:latin typeface="Helvetica Neue Thin"/>
              <a:ea typeface="Helvetica Neue Thin"/>
              <a:cs typeface="Helvetica Neue Thin"/>
              <a:sym typeface="Helvetica Neue Thin"/>
            </a:endParaRPr>
          </a:p>
          <a:p>
            <a:pPr marL="609600" indent="-609600">
              <a:lnSpc>
                <a:spcPct val="280000"/>
              </a:lnSpc>
              <a:buSzPct val="123000"/>
              <a:buChar char="•"/>
            </a:pPr>
            <a:r>
              <a:rPr>
                <a:latin typeface="Helvetica Neue Thin"/>
                <a:ea typeface="Helvetica Neue Thin"/>
                <a:cs typeface="Helvetica Neue Thin"/>
                <a:sym typeface="Helvetica Neue Thin"/>
              </a:rPr>
              <a:t>Strategies &amp; tools you’ll use to answer the question(s).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Research Design"/>
          <p:cNvSpPr txBox="1"/>
          <p:nvPr>
            <p:ph type="title"/>
          </p:nvPr>
        </p:nvSpPr>
        <p:spPr>
          <a:prstGeom prst="rect">
            <a:avLst/>
          </a:prstGeom>
        </p:spPr>
        <p:txBody>
          <a:bodyPr/>
          <a:lstStyle/>
          <a:p>
            <a:pPr/>
            <a:r>
              <a:t>Research Design</a:t>
            </a:r>
          </a:p>
        </p:txBody>
      </p:sp>
      <p:sp>
        <p:nvSpPr>
          <p:cNvPr id="210" name="Rationa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b="0" i="1"/>
            </a:lvl1pPr>
          </a:lstStyle>
          <a:p>
            <a:pPr/>
            <a:r>
              <a:t>Rationale</a:t>
            </a:r>
          </a:p>
        </p:txBody>
      </p:sp>
      <p:sp>
        <p:nvSpPr>
          <p:cNvPr id="211" name="Problem statement…"/>
          <p:cNvSpPr txBox="1"/>
          <p:nvPr>
            <p:ph type="body" idx="1"/>
          </p:nvPr>
        </p:nvSpPr>
        <p:spPr>
          <a:prstGeom prst="rect">
            <a:avLst/>
          </a:prstGeom>
        </p:spPr>
        <p:txBody>
          <a:bodyPr/>
          <a:lstStyle/>
          <a:p>
            <a:pPr>
              <a:lnSpc>
                <a:spcPct val="280000"/>
              </a:lnSpc>
              <a:defRPr b="1"/>
            </a:pPr>
            <a:r>
              <a:t>Problem statement</a:t>
            </a:r>
          </a:p>
          <a:p>
            <a:pPr>
              <a:lnSpc>
                <a:spcPct val="280000"/>
              </a:lnSpc>
              <a:defRPr b="1"/>
            </a:pPr>
            <a:r>
              <a:t>Research questions</a:t>
            </a:r>
          </a:p>
          <a:p>
            <a:pPr>
              <a:lnSpc>
                <a:spcPct val="280000"/>
              </a:lnSpc>
              <a:defRPr b="1"/>
            </a:pPr>
            <a:r>
              <a:t>Methodology</a:t>
            </a:r>
          </a:p>
        </p:txBody>
      </p:sp>
      <p:sp>
        <p:nvSpPr>
          <p:cNvPr id="212" name="Slide Number"/>
          <p:cNvSpPr txBox="1"/>
          <p:nvPr>
            <p:ph type="sldNum" sz="quarter" idx="2"/>
          </p:nvPr>
        </p:nvSpPr>
        <p:spPr>
          <a:xfrm>
            <a:off x="23742678" y="13264211"/>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3" name="Identifies the research gap and sets the stage for further exploration.…"/>
          <p:cNvSpPr txBox="1"/>
          <p:nvPr/>
        </p:nvSpPr>
        <p:spPr>
          <a:xfrm>
            <a:off x="4008947" y="4970236"/>
            <a:ext cx="20235924" cy="82560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nSpc>
                <a:spcPct val="280000"/>
              </a:lnSpc>
              <a:buSzPct val="123000"/>
              <a:buChar char="•"/>
            </a:pPr>
            <a:r>
              <a:rPr>
                <a:latin typeface="Helvetica Neue Thin"/>
                <a:ea typeface="Helvetica Neue Thin"/>
                <a:cs typeface="Helvetica Neue Thin"/>
                <a:sym typeface="Helvetica Neue Thin"/>
              </a:rPr>
              <a:t>Identifies the research gap and sets the stage for further exploration.</a:t>
            </a:r>
            <a:endParaRPr>
              <a:latin typeface="Helvetica Neue Thin"/>
              <a:ea typeface="Helvetica Neue Thin"/>
              <a:cs typeface="Helvetica Neue Thin"/>
              <a:sym typeface="Helvetica Neue Thin"/>
            </a:endParaRPr>
          </a:p>
          <a:p>
            <a:pPr marL="609600" indent="-609600">
              <a:lnSpc>
                <a:spcPct val="280000"/>
              </a:lnSpc>
              <a:buSzPct val="123000"/>
              <a:buChar char="•"/>
            </a:pPr>
            <a:r>
              <a:rPr>
                <a:latin typeface="Helvetica Neue Thin"/>
                <a:ea typeface="Helvetica Neue Thin"/>
                <a:cs typeface="Helvetica Neue Thin"/>
                <a:sym typeface="Helvetica Neue Thin"/>
              </a:rPr>
              <a:t>Focuses the research by guiding data collection, analysis, &amp; interpretation,</a:t>
            </a:r>
            <a:endParaRPr>
              <a:latin typeface="Helvetica Neue Thin"/>
              <a:ea typeface="Helvetica Neue Thin"/>
              <a:cs typeface="Helvetica Neue Thin"/>
              <a:sym typeface="Helvetica Neue Thin"/>
            </a:endParaRPr>
          </a:p>
          <a:p>
            <a:pPr marL="609600" indent="-609600">
              <a:lnSpc>
                <a:spcPct val="280000"/>
              </a:lnSpc>
              <a:buSzPct val="123000"/>
              <a:buChar char="•"/>
            </a:pPr>
            <a:r>
              <a:rPr>
                <a:latin typeface="Helvetica Neue Thin"/>
                <a:ea typeface="Helvetica Neue Thin"/>
                <a:cs typeface="Helvetica Neue Thin"/>
                <a:sym typeface="Helvetica Neue Thin"/>
              </a:rPr>
              <a:t>Justifies the validity of your research work.</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